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70" r:id="rId2"/>
    <p:sldId id="287" r:id="rId3"/>
    <p:sldId id="288" r:id="rId4"/>
    <p:sldId id="282" r:id="rId5"/>
    <p:sldId id="274" r:id="rId6"/>
    <p:sldId id="289" r:id="rId7"/>
    <p:sldId id="290" r:id="rId8"/>
    <p:sldId id="284" r:id="rId9"/>
    <p:sldId id="299" r:id="rId10"/>
    <p:sldId id="291" r:id="rId11"/>
    <p:sldId id="292" r:id="rId12"/>
    <p:sldId id="303" r:id="rId13"/>
    <p:sldId id="293" r:id="rId14"/>
    <p:sldId id="294" r:id="rId15"/>
    <p:sldId id="280" r:id="rId16"/>
    <p:sldId id="295" r:id="rId17"/>
    <p:sldId id="296" r:id="rId18"/>
    <p:sldId id="297" r:id="rId19"/>
    <p:sldId id="298" r:id="rId20"/>
    <p:sldId id="300" r:id="rId21"/>
    <p:sldId id="301" r:id="rId22"/>
    <p:sldId id="302" r:id="rId23"/>
    <p:sldId id="309" r:id="rId24"/>
    <p:sldId id="310" r:id="rId25"/>
    <p:sldId id="312" r:id="rId26"/>
    <p:sldId id="313" r:id="rId27"/>
    <p:sldId id="314" r:id="rId28"/>
    <p:sldId id="315" r:id="rId29"/>
    <p:sldId id="316" r:id="rId30"/>
    <p:sldId id="317" r:id="rId31"/>
    <p:sldId id="318" r:id="rId32"/>
    <p:sldId id="286" r:id="rId33"/>
    <p:sldId id="285" r:id="rId34"/>
    <p:sldId id="304" r:id="rId35"/>
    <p:sldId id="307" r:id="rId36"/>
    <p:sldId id="311" r:id="rId37"/>
    <p:sldId id="306" r:id="rId38"/>
    <p:sldId id="308"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1C3"/>
    <a:srgbClr val="C60190"/>
    <a:srgbClr val="0C436D"/>
    <a:srgbClr val="A5A5A5"/>
    <a:srgbClr val="1469A7"/>
    <a:srgbClr val="A9D52C"/>
    <a:srgbClr val="DD9932"/>
    <a:srgbClr val="83DBE9"/>
    <a:srgbClr val="2BB1E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64" autoAdjust="0"/>
    <p:restoredTop sz="93899" autoAdjust="0"/>
  </p:normalViewPr>
  <p:slideViewPr>
    <p:cSldViewPr snapToGrid="0" snapToObjects="1">
      <p:cViewPr varScale="1">
        <p:scale>
          <a:sx n="54" d="100"/>
          <a:sy n="54" d="100"/>
        </p:scale>
        <p:origin x="60" y="1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255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EDF2A3-076F-1F4B-A8E6-B408CF280EE6}" type="datetimeFigureOut">
              <a:rPr lang="en-US" smtClean="0"/>
              <a:t>3/19/2018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EFB050-818C-E043-8A6A-F1C9866E1803}" type="slidenum">
              <a:rPr lang="en-US" smtClean="0"/>
              <a:t>‹#›</a:t>
            </a:fld>
            <a:endParaRPr lang="en-US" dirty="0"/>
          </a:p>
        </p:txBody>
      </p:sp>
    </p:spTree>
    <p:extLst>
      <p:ext uri="{BB962C8B-B14F-4D97-AF65-F5344CB8AC3E}">
        <p14:creationId xmlns:p14="http://schemas.microsoft.com/office/powerpoint/2010/main" val="2059711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C5C42-BA80-054B-899A-AE738FE05839}" type="datetimeFigureOut">
              <a:rPr lang="en-US" smtClean="0"/>
              <a:t>3/19/2018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50100-B049-6D40-8B68-ADBBE1CC96D1}" type="slidenum">
              <a:rPr lang="en-US" smtClean="0"/>
              <a:t>‹#›</a:t>
            </a:fld>
            <a:endParaRPr lang="en-US" dirty="0"/>
          </a:p>
        </p:txBody>
      </p:sp>
    </p:spTree>
    <p:extLst>
      <p:ext uri="{BB962C8B-B14F-4D97-AF65-F5344CB8AC3E}">
        <p14:creationId xmlns:p14="http://schemas.microsoft.com/office/powerpoint/2010/main" val="1354815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jpeg"/><Relationship Id="rId17" Type="http://schemas.openxmlformats.org/officeDocument/2006/relationships/image" Target="../media/image54.png"/><Relationship Id="rId25" Type="http://schemas.openxmlformats.org/officeDocument/2006/relationships/image" Target="../media/image62.jpeg"/><Relationship Id="rId33" Type="http://schemas.openxmlformats.org/officeDocument/2006/relationships/image" Target="../media/image70.png"/><Relationship Id="rId2" Type="http://schemas.openxmlformats.org/officeDocument/2006/relationships/image" Target="../media/image39.png"/><Relationship Id="rId16" Type="http://schemas.openxmlformats.org/officeDocument/2006/relationships/image" Target="../media/image53.gif"/><Relationship Id="rId20" Type="http://schemas.openxmlformats.org/officeDocument/2006/relationships/image" Target="../media/image57.png"/><Relationship Id="rId29" Type="http://schemas.openxmlformats.org/officeDocument/2006/relationships/image" Target="../media/image66.jpeg"/><Relationship Id="rId1" Type="http://schemas.openxmlformats.org/officeDocument/2006/relationships/slideMaster" Target="../slideMasters/slideMaster1.xml"/><Relationship Id="rId6" Type="http://schemas.openxmlformats.org/officeDocument/2006/relationships/image" Target="../media/image43.png"/><Relationship Id="rId11" Type="http://schemas.openxmlformats.org/officeDocument/2006/relationships/image" Target="../media/image48.jpe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jpe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jpe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jpeg"/><Relationship Id="rId30" Type="http://schemas.openxmlformats.org/officeDocument/2006/relationships/image" Target="../media/image67.png"/><Relationship Id="rId35" Type="http://schemas.openxmlformats.org/officeDocument/2006/relationships/image" Target="../media/image72.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xml"/><Relationship Id="rId5" Type="http://schemas.openxmlformats.org/officeDocument/2006/relationships/image" Target="../media/image76.png"/><Relationship Id="rId4" Type="http://schemas.openxmlformats.org/officeDocument/2006/relationships/image" Target="../media/image75.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1.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1.png"/><Relationship Id="rId4" Type="http://schemas.openxmlformats.org/officeDocument/2006/relationships/image" Target="../media/image74.png"/><Relationship Id="rId9" Type="http://schemas.openxmlformats.org/officeDocument/2006/relationships/image" Target="../media/image8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jpeg"/><Relationship Id="rId1" Type="http://schemas.openxmlformats.org/officeDocument/2006/relationships/slideMaster" Target="../slideMasters/slideMaster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Master" Target="../slideMasters/slideMaster1.xml"/><Relationship Id="rId4" Type="http://schemas.openxmlformats.org/officeDocument/2006/relationships/image" Target="../media/image7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87.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xml"/><Relationship Id="rId5" Type="http://schemas.openxmlformats.org/officeDocument/2006/relationships/image" Target="../media/image76.png"/><Relationship Id="rId4" Type="http://schemas.openxmlformats.org/officeDocument/2006/relationships/image" Target="../media/image7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tel:+16464159312" TargetMode="External"/><Relationship Id="rId2" Type="http://schemas.openxmlformats.org/officeDocument/2006/relationships/hyperlink" Target="tel:+17204856503"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tel:+16464159312" TargetMode="External"/><Relationship Id="rId2" Type="http://schemas.openxmlformats.org/officeDocument/2006/relationships/hyperlink" Target="tel:+17204856503"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6226" y="3646770"/>
            <a:ext cx="4259734" cy="1671255"/>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57873" y="57033"/>
            <a:ext cx="2869958" cy="6752842"/>
          </a:xfrm>
          <a:prstGeom prst="rect">
            <a:avLst/>
          </a:prstGeom>
        </p:spPr>
      </p:pic>
      <p:sp>
        <p:nvSpPr>
          <p:cNvPr id="12" name="Rectangle 11"/>
          <p:cNvSpPr/>
          <p:nvPr userDrawn="1"/>
        </p:nvSpPr>
        <p:spPr>
          <a:xfrm>
            <a:off x="0" y="6202017"/>
            <a:ext cx="1232452" cy="65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616226" y="5292882"/>
            <a:ext cx="6623542" cy="909135"/>
          </a:xfrm>
        </p:spPr>
        <p:txBody>
          <a:bodyPr>
            <a:normAutofit/>
          </a:bodyPr>
          <a:lstStyle>
            <a:lvl1pPr algn="l">
              <a:defRPr sz="3200" b="0" i="0">
                <a:solidFill>
                  <a:srgbClr val="4371C3"/>
                </a:solidFill>
                <a:latin typeface="Avenir Next Medium" charset="0"/>
                <a:ea typeface="Avenir Next Medium" charset="0"/>
                <a:cs typeface="Avenir Next Medium" charset="0"/>
              </a:defRPr>
            </a:lvl1pPr>
          </a:lstStyle>
          <a:p>
            <a:r>
              <a:rPr lang="en-US" dirty="0"/>
              <a:t>Click to edit Master title style</a:t>
            </a:r>
          </a:p>
        </p:txBody>
      </p:sp>
    </p:spTree>
    <p:extLst>
      <p:ext uri="{BB962C8B-B14F-4D97-AF65-F5344CB8AC3E}">
        <p14:creationId xmlns:p14="http://schemas.microsoft.com/office/powerpoint/2010/main" val="2013332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181455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46359" cy="6858000"/>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sp>
        <p:nvSpPr>
          <p:cNvPr id="6" name="Rectangle 5"/>
          <p:cNvSpPr/>
          <p:nvPr userDrawn="1"/>
        </p:nvSpPr>
        <p:spPr>
          <a:xfrm>
            <a:off x="0" y="4479925"/>
            <a:ext cx="7533861" cy="1582945"/>
          </a:xfrm>
          <a:prstGeom prst="rect">
            <a:avLst/>
          </a:prstGeom>
          <a:solidFill>
            <a:srgbClr val="DD99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38463" y="4608615"/>
            <a:ext cx="10515600" cy="1325563"/>
          </a:xfrm>
        </p:spPr>
        <p:txBody>
          <a:bodyPr/>
          <a:lstStyle>
            <a:lvl1pPr>
              <a:defRPr>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744058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88041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704933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880555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054172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90612"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937687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b="-5000"/>
          <a:stretch/>
        </p:blipFill>
        <p:spPr>
          <a:xfrm>
            <a:off x="0" y="0"/>
            <a:ext cx="12192001" cy="7200900"/>
          </a:xfrm>
          <a:prstGeom prst="rect">
            <a:avLst/>
          </a:prstGeom>
        </p:spPr>
      </p:pic>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Title 1"/>
          <p:cNvSpPr>
            <a:spLocks noGrp="1"/>
          </p:cNvSpPr>
          <p:nvPr>
            <p:ph type="title"/>
          </p:nvPr>
        </p:nvSpPr>
        <p:spPr>
          <a:xfrm>
            <a:off x="838200" y="365125"/>
            <a:ext cx="10515600" cy="1325563"/>
          </a:xfrm>
        </p:spPr>
        <p:txBody>
          <a:bodyPr/>
          <a:lstStyle>
            <a:lvl1pPr>
              <a:defRPr>
                <a:solidFill>
                  <a:schemeClr val="tx2"/>
                </a:solidFill>
              </a:defRPr>
            </a:lvl1pPr>
          </a:lstStyle>
          <a:p>
            <a:r>
              <a:rPr lang="en-US" dirty="0"/>
              <a:t>Click to edit Master title style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184090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b="-18519"/>
          <a:stretch/>
        </p:blipFill>
        <p:spPr>
          <a:xfrm>
            <a:off x="-97056" y="0"/>
            <a:ext cx="12289055" cy="8127999"/>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1823788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29972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tle 1"/>
          <p:cNvSpPr>
            <a:spLocks noGrp="1"/>
          </p:cNvSpPr>
          <p:nvPr>
            <p:ph type="title"/>
          </p:nvPr>
        </p:nvSpPr>
        <p:spPr>
          <a:xfrm>
            <a:off x="461497" y="3845024"/>
            <a:ext cx="6941594" cy="1325563"/>
          </a:xfrm>
        </p:spPr>
        <p:txBody>
          <a:bodyPr>
            <a:normAutofit/>
          </a:bodyPr>
          <a:lstStyle>
            <a:lvl1pPr>
              <a:defRPr sz="3200">
                <a:solidFill>
                  <a:schemeClr val="tx1">
                    <a:lumMod val="50000"/>
                  </a:schemeClr>
                </a:solidFill>
                <a:latin typeface="Avenir Next" charset="0"/>
                <a:ea typeface="Avenir Next" charset="0"/>
                <a:cs typeface="Avenir Next" charset="0"/>
              </a:defRPr>
            </a:lvl1pPr>
          </a:lstStyle>
          <a:p>
            <a:r>
              <a:rPr lang="en-US" dirty="0"/>
              <a:t>Click to edit Master title style</a:t>
            </a:r>
          </a:p>
        </p:txBody>
      </p:sp>
      <p:sp>
        <p:nvSpPr>
          <p:cNvPr id="5" name="AutoShape 8"/>
          <p:cNvSpPr>
            <a:spLocks/>
          </p:cNvSpPr>
          <p:nvPr userDrawn="1"/>
        </p:nvSpPr>
        <p:spPr bwMode="auto">
          <a:xfrm>
            <a:off x="5931659" y="426092"/>
            <a:ext cx="3340100" cy="33416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8" name="AutoShape 14"/>
          <p:cNvSpPr>
            <a:spLocks/>
          </p:cNvSpPr>
          <p:nvPr userDrawn="1"/>
        </p:nvSpPr>
        <p:spPr bwMode="auto">
          <a:xfrm>
            <a:off x="9322559" y="2610492"/>
            <a:ext cx="4914900" cy="4914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alpha val="79999"/>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9" name="AutoShape 16"/>
          <p:cNvSpPr>
            <a:spLocks/>
          </p:cNvSpPr>
          <p:nvPr userDrawn="1"/>
        </p:nvSpPr>
        <p:spPr bwMode="auto">
          <a:xfrm>
            <a:off x="8458959" y="8037"/>
            <a:ext cx="3833813" cy="3836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1" name="AutoShape 31"/>
          <p:cNvSpPr>
            <a:spLocks/>
          </p:cNvSpPr>
          <p:nvPr userDrawn="1"/>
        </p:nvSpPr>
        <p:spPr bwMode="auto">
          <a:xfrm>
            <a:off x="6749222" y="3977329"/>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lumMod val="60000"/>
              <a:lumOff val="40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cxnSp>
        <p:nvCxnSpPr>
          <p:cNvPr id="12" name="Straight Connector 11"/>
          <p:cNvCxnSpPr/>
          <p:nvPr userDrawn="1"/>
        </p:nvCxnSpPr>
        <p:spPr>
          <a:xfrm flipH="1">
            <a:off x="569266" y="4054219"/>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userDrawn="1"/>
        </p:nvSpPr>
        <p:spPr>
          <a:xfrm>
            <a:off x="0" y="6202017"/>
            <a:ext cx="1232452" cy="65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600"/>
                            </p:stCondLst>
                            <p:childTnLst>
                              <p:par>
                                <p:cTn id="9" presetID="9" presetClass="entr" presetSubtype="0" fill="hold" nodeType="afterEffect">
                                  <p:stCondLst>
                                    <p:cond delay="10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785778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 name="Title 1"/>
          <p:cNvSpPr>
            <a:spLocks noGrp="1"/>
          </p:cNvSpPr>
          <p:nvPr>
            <p:ph type="title"/>
          </p:nvPr>
        </p:nvSpPr>
        <p:spPr>
          <a:xfrm>
            <a:off x="5227982" y="365125"/>
            <a:ext cx="6500192" cy="1325563"/>
          </a:xfrm>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2042900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1575978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172305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6158948"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sp>
        <p:nvSpPr>
          <p:cNvPr id="5" name="Picture Placeholder 4"/>
          <p:cNvSpPr>
            <a:spLocks noGrp="1"/>
          </p:cNvSpPr>
          <p:nvPr>
            <p:ph type="pic" sz="quarter" idx="13"/>
          </p:nvPr>
        </p:nvSpPr>
        <p:spPr>
          <a:xfrm>
            <a:off x="7621182" y="0"/>
            <a:ext cx="4570817" cy="6858000"/>
          </a:xfrm>
          <a:prstGeom prst="rect">
            <a:avLst/>
          </a:prstGeom>
        </p:spPr>
        <p:txBody>
          <a:bodyPr/>
          <a:lstStyle/>
          <a:p>
            <a:endParaRPr lang="en-US" dirty="0"/>
          </a:p>
        </p:txBody>
      </p:sp>
      <p:sp>
        <p:nvSpPr>
          <p:cNvPr id="8"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2">
                    <a:lumMod val="65000"/>
                    <a:lumOff val="35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10" name="Straight Connector 9"/>
          <p:cNvCxnSpPr/>
          <p:nvPr userDrawn="1"/>
        </p:nvCxnSpPr>
        <p:spPr>
          <a:xfrm flipH="1">
            <a:off x="170534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4" name="Picture Placeholder 4"/>
          <p:cNvSpPr>
            <a:spLocks noGrp="1"/>
          </p:cNvSpPr>
          <p:nvPr>
            <p:ph type="pic" sz="quarter" idx="13"/>
          </p:nvPr>
        </p:nvSpPr>
        <p:spPr>
          <a:xfrm>
            <a:off x="7621182" y="0"/>
            <a:ext cx="4570817" cy="6858000"/>
          </a:xfrm>
          <a:prstGeom prst="rect">
            <a:avLst/>
          </a:prstGeom>
        </p:spPr>
        <p:txBody>
          <a:body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1183" y="0"/>
            <a:ext cx="4570817" cy="6858000"/>
          </a:xfrm>
          <a:prstGeom prst="rect">
            <a:avLst/>
          </a:prstGeom>
        </p:spPr>
      </p:pic>
      <p:sp>
        <p:nvSpPr>
          <p:cNvPr id="7" name="Content Placeholder 2"/>
          <p:cNvSpPr>
            <a:spLocks noGrp="1"/>
          </p:cNvSpPr>
          <p:nvPr>
            <p:ph idx="1"/>
          </p:nvPr>
        </p:nvSpPr>
        <p:spPr>
          <a:xfrm>
            <a:off x="838200" y="1825625"/>
            <a:ext cx="6317974"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10" name="Straight Connector 9"/>
          <p:cNvCxnSpPr/>
          <p:nvPr userDrawn="1"/>
        </p:nvCxnSpPr>
        <p:spPr>
          <a:xfrm flipH="1">
            <a:off x="170534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986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1183" y="0"/>
            <a:ext cx="4570817" cy="6858000"/>
          </a:xfrm>
          <a:prstGeom prst="rect">
            <a:avLst/>
          </a:prstGeom>
        </p:spPr>
      </p:pic>
      <p:sp>
        <p:nvSpPr>
          <p:cNvPr id="5" name="Content Placeholder 2"/>
          <p:cNvSpPr>
            <a:spLocks noGrp="1"/>
          </p:cNvSpPr>
          <p:nvPr>
            <p:ph idx="1"/>
          </p:nvPr>
        </p:nvSpPr>
        <p:spPr>
          <a:xfrm>
            <a:off x="838200" y="1825625"/>
            <a:ext cx="6158948"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8" name="Straight Connector 7"/>
          <p:cNvCxnSpPr/>
          <p:nvPr userDrawn="1"/>
        </p:nvCxnSpPr>
        <p:spPr>
          <a:xfrm flipH="1">
            <a:off x="170534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043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7974" y="0"/>
            <a:ext cx="4604026" cy="6906039"/>
          </a:xfrm>
          <a:prstGeom prst="rect">
            <a:avLst/>
          </a:prstGeom>
        </p:spPr>
      </p:pic>
      <p:sp>
        <p:nvSpPr>
          <p:cNvPr id="6" name="Content Placeholder 2"/>
          <p:cNvSpPr>
            <a:spLocks noGrp="1"/>
          </p:cNvSpPr>
          <p:nvPr>
            <p:ph idx="1"/>
          </p:nvPr>
        </p:nvSpPr>
        <p:spPr>
          <a:xfrm>
            <a:off x="838200" y="1825625"/>
            <a:ext cx="6158948"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9" name="Straight Connector 8"/>
          <p:cNvCxnSpPr/>
          <p:nvPr userDrawn="1"/>
        </p:nvCxnSpPr>
        <p:spPr>
          <a:xfrm flipH="1">
            <a:off x="170534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7" name="Content Placeholder 2"/>
          <p:cNvSpPr>
            <a:spLocks noGrp="1"/>
          </p:cNvSpPr>
          <p:nvPr>
            <p:ph idx="1"/>
          </p:nvPr>
        </p:nvSpPr>
        <p:spPr>
          <a:xfrm>
            <a:off x="838200" y="1825625"/>
            <a:ext cx="6158948"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47686" y="0"/>
            <a:ext cx="4570818" cy="6858000"/>
          </a:xfrm>
          <a:prstGeom prst="rect">
            <a:avLst/>
          </a:prstGeom>
        </p:spPr>
      </p:pic>
      <p:sp>
        <p:nvSpPr>
          <p:cNvPr id="6"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2">
                    <a:lumMod val="65000"/>
                    <a:lumOff val="35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9" name="Straight Connector 8"/>
          <p:cNvCxnSpPr/>
          <p:nvPr userDrawn="1"/>
        </p:nvCxnSpPr>
        <p:spPr>
          <a:xfrm flipH="1">
            <a:off x="170534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30516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202044" cy="6858001"/>
          </a:xfrm>
          <a:prstGeom prst="rect">
            <a:avLst/>
          </a:prstGeom>
        </p:spPr>
      </p:pic>
      <p:sp>
        <p:nvSpPr>
          <p:cNvPr id="6" name="Slide Number Placeholder 5"/>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sp>
        <p:nvSpPr>
          <p:cNvPr id="8" name="Title 1"/>
          <p:cNvSpPr>
            <a:spLocks noGrp="1"/>
          </p:cNvSpPr>
          <p:nvPr>
            <p:ph type="title"/>
          </p:nvPr>
        </p:nvSpPr>
        <p:spPr>
          <a:xfrm>
            <a:off x="838200" y="365125"/>
            <a:ext cx="10515600" cy="1325563"/>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5640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E24C9C7-FE37-BC41-B75F-83D5936C69AF}" type="slidenum">
              <a:rPr lang="en-US" smtClean="0"/>
              <a:pPr/>
              <a:t>‹#›</a:t>
            </a:fld>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705370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b="-18381"/>
          <a:stretch/>
        </p:blipFill>
        <p:spPr>
          <a:xfrm>
            <a:off x="0" y="0"/>
            <a:ext cx="12192000" cy="811854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
        <p:nvSpPr>
          <p:cNvPr id="4" name="Rectangle 3"/>
          <p:cNvSpPr/>
          <p:nvPr userDrawn="1"/>
        </p:nvSpPr>
        <p:spPr>
          <a:xfrm>
            <a:off x="7369443" y="1690688"/>
            <a:ext cx="2418023" cy="440014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p:cNvSpPr>
            <a:spLocks noGrp="1"/>
          </p:cNvSpPr>
          <p:nvPr>
            <p:ph type="pic" sz="quarter" idx="11"/>
          </p:nvPr>
        </p:nvSpPr>
        <p:spPr>
          <a:xfrm>
            <a:off x="7431222" y="1823456"/>
            <a:ext cx="2294180" cy="4267377"/>
          </a:xfrm>
          <a:prstGeom prst="rect">
            <a:avLst/>
          </a:prstGeom>
        </p:spPr>
        <p:txBody>
          <a:bodyPr/>
          <a:lstStyle/>
          <a:p>
            <a:endParaRPr lang="en-US" dirty="0"/>
          </a:p>
        </p:txBody>
      </p:sp>
    </p:spTree>
    <p:extLst>
      <p:ext uri="{BB962C8B-B14F-4D97-AF65-F5344CB8AC3E}">
        <p14:creationId xmlns:p14="http://schemas.microsoft.com/office/powerpoint/2010/main" val="265031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Tree>
    <p:extLst>
      <p:ext uri="{BB962C8B-B14F-4D97-AF65-F5344CB8AC3E}">
        <p14:creationId xmlns:p14="http://schemas.microsoft.com/office/powerpoint/2010/main" val="821044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1069030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21314"/>
            <a:ext cx="912253" cy="357911"/>
          </a:xfrm>
          <a:prstGeom prst="rect">
            <a:avLst/>
          </a:prstGeom>
        </p:spPr>
      </p:pic>
      <p:sp>
        <p:nvSpPr>
          <p:cNvPr id="7" name="Picture Placeholder 6"/>
          <p:cNvSpPr>
            <a:spLocks noGrp="1"/>
          </p:cNvSpPr>
          <p:nvPr>
            <p:ph type="pic" sz="quarter" idx="11"/>
          </p:nvPr>
        </p:nvSpPr>
        <p:spPr>
          <a:xfrm>
            <a:off x="4371975" y="2886075"/>
            <a:ext cx="3671888" cy="2357438"/>
          </a:xfrm>
          <a:prstGeom prst="rect">
            <a:avLst/>
          </a:prstGeom>
        </p:spPr>
        <p:txBody>
          <a:bodyPr/>
          <a:lstStyle/>
          <a:p>
            <a:endParaRPr lang="en-US" dirty="0"/>
          </a:p>
        </p:txBody>
      </p:sp>
    </p:spTree>
    <p:extLst>
      <p:ext uri="{BB962C8B-B14F-4D97-AF65-F5344CB8AC3E}">
        <p14:creationId xmlns:p14="http://schemas.microsoft.com/office/powerpoint/2010/main" val="348588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solidFill>
                  <a:schemeClr val="tx1">
                    <a:lumMod val="50000"/>
                  </a:schemeClr>
                </a:solidFill>
                <a:latin typeface="Avenir Next" charset="0"/>
                <a:ea typeface="Avenir Next" charset="0"/>
                <a:cs typeface="Avenir Next"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1783004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Content Placeholder 2"/>
          <p:cNvSpPr>
            <a:spLocks noGrp="1"/>
          </p:cNvSpPr>
          <p:nvPr>
            <p:ph sz="half" idx="1"/>
          </p:nvPr>
        </p:nvSpPr>
        <p:spPr>
          <a:xfrm>
            <a:off x="838200" y="1825625"/>
            <a:ext cx="10515600" cy="4351338"/>
          </a:xfrm>
          <a:prstGeom prst="rect">
            <a:avLst/>
          </a:prstGeom>
        </p:spPr>
        <p:txBody>
          <a:bodyPr/>
          <a:lstStyle>
            <a:lvl1pPr>
              <a:defRPr>
                <a:solidFill>
                  <a:schemeClr val="tx1">
                    <a:lumMod val="50000"/>
                  </a:schemeClr>
                </a:solidFill>
                <a:latin typeface="Avenir Next" charset="0"/>
                <a:ea typeface="Avenir Next" charset="0"/>
                <a:cs typeface="Avenir Next" charset="0"/>
              </a:defRPr>
            </a:lvl1pPr>
            <a:lvl2pPr>
              <a:defRPr>
                <a:solidFill>
                  <a:schemeClr val="tx1">
                    <a:lumMod val="50000"/>
                  </a:schemeClr>
                </a:solidFill>
                <a:latin typeface="Avenir Next" charset="0"/>
                <a:ea typeface="Avenir Next" charset="0"/>
                <a:cs typeface="Avenir Next" charset="0"/>
              </a:defRPr>
            </a:lvl2pPr>
            <a:lvl3pPr>
              <a:defRPr>
                <a:solidFill>
                  <a:schemeClr val="tx1">
                    <a:lumMod val="50000"/>
                  </a:schemeClr>
                </a:solidFill>
                <a:latin typeface="Avenir Next" charset="0"/>
                <a:ea typeface="Avenir Next" charset="0"/>
                <a:cs typeface="Avenir Next" charset="0"/>
              </a:defRPr>
            </a:lvl3pPr>
            <a:lvl4pPr>
              <a:defRPr>
                <a:solidFill>
                  <a:schemeClr val="tx1">
                    <a:lumMod val="50000"/>
                  </a:schemeClr>
                </a:solidFill>
                <a:latin typeface="Avenir Next" charset="0"/>
                <a:ea typeface="Avenir Next" charset="0"/>
                <a:cs typeface="Avenir Next" charset="0"/>
              </a:defRPr>
            </a:lvl4pPr>
            <a:lvl5pPr>
              <a:defRPr>
                <a:solidFill>
                  <a:schemeClr val="tx1">
                    <a:lumMod val="50000"/>
                  </a:schemeClr>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8035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61066" y="537881"/>
            <a:ext cx="9230934" cy="6241343"/>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6" name="Text Placeholder 3"/>
          <p:cNvSpPr>
            <a:spLocks noGrp="1"/>
          </p:cNvSpPr>
          <p:nvPr>
            <p:ph type="body" sz="half" idx="2"/>
          </p:nvPr>
        </p:nvSpPr>
        <p:spPr>
          <a:xfrm>
            <a:off x="839789" y="2057400"/>
            <a:ext cx="3347200" cy="3220453"/>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Picture Placeholder 6"/>
          <p:cNvSpPr>
            <a:spLocks noGrp="1"/>
          </p:cNvSpPr>
          <p:nvPr>
            <p:ph type="pic" sz="quarter" idx="11"/>
          </p:nvPr>
        </p:nvSpPr>
        <p:spPr>
          <a:xfrm>
            <a:off x="4833333" y="1863444"/>
            <a:ext cx="5486400" cy="3514725"/>
          </a:xfrm>
          <a:prstGeom prst="rect">
            <a:avLst/>
          </a:prstGeom>
        </p:spPr>
        <p:txBody>
          <a:bodyPr/>
          <a:lstStyle/>
          <a:p>
            <a:endParaRPr lang="en-US" dirty="0"/>
          </a:p>
        </p:txBody>
      </p:sp>
    </p:spTree>
    <p:extLst>
      <p:ext uri="{BB962C8B-B14F-4D97-AF65-F5344CB8AC3E}">
        <p14:creationId xmlns:p14="http://schemas.microsoft.com/office/powerpoint/2010/main" val="1354683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72425" y="1491243"/>
            <a:ext cx="6971024" cy="5095826"/>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Text Placeholder 3"/>
          <p:cNvSpPr>
            <a:spLocks noGrp="1"/>
          </p:cNvSpPr>
          <p:nvPr>
            <p:ph type="body" sz="half" idx="2"/>
          </p:nvPr>
        </p:nvSpPr>
        <p:spPr>
          <a:xfrm>
            <a:off x="839789" y="2057400"/>
            <a:ext cx="3347200" cy="3220453"/>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Picture Placeholder 6"/>
          <p:cNvSpPr>
            <a:spLocks noGrp="1"/>
          </p:cNvSpPr>
          <p:nvPr>
            <p:ph type="pic" sz="quarter" idx="11"/>
          </p:nvPr>
        </p:nvSpPr>
        <p:spPr>
          <a:xfrm>
            <a:off x="5743575" y="2057400"/>
            <a:ext cx="5043488" cy="2886075"/>
          </a:xfrm>
          <a:prstGeom prst="rect">
            <a:avLst/>
          </a:prstGeom>
        </p:spPr>
        <p:txBody>
          <a:bodyPr/>
          <a:lstStyle/>
          <a:p>
            <a:endParaRPr lang="en-US" dirty="0"/>
          </a:p>
        </p:txBody>
      </p:sp>
    </p:spTree>
    <p:extLst>
      <p:ext uri="{BB962C8B-B14F-4D97-AF65-F5344CB8AC3E}">
        <p14:creationId xmlns:p14="http://schemas.microsoft.com/office/powerpoint/2010/main" val="427457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7"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34" name="Picture Placeholder 6"/>
          <p:cNvSpPr>
            <a:spLocks noGrp="1" noChangeAspect="1"/>
          </p:cNvSpPr>
          <p:nvPr>
            <p:ph type="pic" sz="quarter" idx="10"/>
          </p:nvPr>
        </p:nvSpPr>
        <p:spPr>
          <a:xfrm>
            <a:off x="1660980" y="2542394"/>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pic>
        <p:nvPicPr>
          <p:cNvPr id="25"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47887" y="4312305"/>
            <a:ext cx="1817990" cy="1907820"/>
          </a:xfrm>
          <a:prstGeom prst="rect">
            <a:avLst/>
          </a:prstGeom>
        </p:spPr>
      </p:pic>
      <p:pic>
        <p:nvPicPr>
          <p:cNvPr id="2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61850" y="1451057"/>
            <a:ext cx="1817990" cy="1907820"/>
          </a:xfrm>
          <a:prstGeom prst="rect">
            <a:avLst/>
          </a:prstGeom>
        </p:spPr>
      </p:pic>
      <p:pic>
        <p:nvPicPr>
          <p:cNvPr id="27"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10230" y="4337459"/>
            <a:ext cx="1817990" cy="1907820"/>
          </a:xfrm>
          <a:prstGeom prst="rect">
            <a:avLst/>
          </a:prstGeom>
        </p:spPr>
      </p:pic>
      <p:sp>
        <p:nvSpPr>
          <p:cNvPr id="28" name="Rectangle 22"/>
          <p:cNvSpPr/>
          <p:nvPr userDrawn="1"/>
        </p:nvSpPr>
        <p:spPr>
          <a:xfrm>
            <a:off x="2527978" y="4746970"/>
            <a:ext cx="7579221" cy="34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2"/>
          <p:cNvSpPr/>
          <p:nvPr userDrawn="1"/>
        </p:nvSpPr>
        <p:spPr>
          <a:xfrm>
            <a:off x="3585150" y="2373002"/>
            <a:ext cx="4227356" cy="265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p:cNvSpPr>
            <a:spLocks noGrp="1"/>
          </p:cNvSpPr>
          <p:nvPr>
            <p:ph type="body" sz="half" idx="2"/>
          </p:nvPr>
        </p:nvSpPr>
        <p:spPr>
          <a:xfrm>
            <a:off x="1711138" y="4640102"/>
            <a:ext cx="1874011" cy="388783"/>
          </a:xfrm>
          <a:prstGeom prst="rect">
            <a:avLst/>
          </a:prstGeom>
        </p:spPr>
        <p:txBody>
          <a:bodyPr/>
          <a:lstStyle>
            <a:lvl1pPr marL="0" indent="0" algn="ctr">
              <a:buNone/>
              <a:defRPr sz="1600" b="1" i="0">
                <a:solidFill>
                  <a:srgbClr val="1469A7"/>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8" name="Text Placeholder 3"/>
          <p:cNvSpPr>
            <a:spLocks noGrp="1"/>
          </p:cNvSpPr>
          <p:nvPr>
            <p:ph type="body" sz="half" idx="16"/>
          </p:nvPr>
        </p:nvSpPr>
        <p:spPr>
          <a:xfrm>
            <a:off x="3936210" y="4736354"/>
            <a:ext cx="1874011" cy="388783"/>
          </a:xfrm>
          <a:prstGeom prst="rect">
            <a:avLst/>
          </a:prstGeom>
        </p:spPr>
        <p:txBody>
          <a:bodyPr/>
          <a:lstStyle>
            <a:lvl1pPr marL="0" indent="0" algn="ctr">
              <a:buNone/>
              <a:defRPr sz="1600" b="1" i="0">
                <a:solidFill>
                  <a:srgbClr val="1469A7"/>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9" name="Text Placeholder 3"/>
          <p:cNvSpPr>
            <a:spLocks noGrp="1"/>
          </p:cNvSpPr>
          <p:nvPr>
            <p:ph type="body" sz="half" idx="17"/>
          </p:nvPr>
        </p:nvSpPr>
        <p:spPr>
          <a:xfrm>
            <a:off x="6065620" y="4736354"/>
            <a:ext cx="1874011" cy="388783"/>
          </a:xfrm>
          <a:prstGeom prst="rect">
            <a:avLst/>
          </a:prstGeom>
        </p:spPr>
        <p:txBody>
          <a:bodyPr/>
          <a:lstStyle>
            <a:lvl1pPr marL="0" indent="0" algn="ctr">
              <a:buNone/>
              <a:defRPr sz="1600" b="1" i="0">
                <a:solidFill>
                  <a:srgbClr val="1469A7"/>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0" name="Text Placeholder 3"/>
          <p:cNvSpPr>
            <a:spLocks noGrp="1"/>
          </p:cNvSpPr>
          <p:nvPr>
            <p:ph type="body" sz="half" idx="18"/>
          </p:nvPr>
        </p:nvSpPr>
        <p:spPr>
          <a:xfrm>
            <a:off x="8302314" y="4640102"/>
            <a:ext cx="1874011" cy="388783"/>
          </a:xfrm>
          <a:prstGeom prst="rect">
            <a:avLst/>
          </a:prstGeom>
        </p:spPr>
        <p:txBody>
          <a:bodyPr/>
          <a:lstStyle>
            <a:lvl1pPr marL="0" indent="0" algn="ctr">
              <a:buNone/>
              <a:defRPr sz="1600" b="1" i="0">
                <a:solidFill>
                  <a:srgbClr val="1469A7"/>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2" name="Picture Placeholder 6"/>
          <p:cNvSpPr>
            <a:spLocks noGrp="1" noChangeAspect="1"/>
          </p:cNvSpPr>
          <p:nvPr>
            <p:ph type="pic" sz="quarter" idx="19"/>
          </p:nvPr>
        </p:nvSpPr>
        <p:spPr>
          <a:xfrm>
            <a:off x="4019999" y="2886718"/>
            <a:ext cx="1684170" cy="1641711"/>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43" name="Picture Placeholder 6"/>
          <p:cNvSpPr>
            <a:spLocks noGrp="1" noChangeAspect="1"/>
          </p:cNvSpPr>
          <p:nvPr>
            <p:ph type="pic" sz="quarter" idx="20"/>
          </p:nvPr>
        </p:nvSpPr>
        <p:spPr>
          <a:xfrm>
            <a:off x="6106694" y="2670594"/>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44" name="Picture Placeholder 6"/>
          <p:cNvSpPr>
            <a:spLocks noGrp="1" noChangeAspect="1"/>
          </p:cNvSpPr>
          <p:nvPr>
            <p:ph type="pic" sz="quarter" idx="21"/>
          </p:nvPr>
        </p:nvSpPr>
        <p:spPr>
          <a:xfrm>
            <a:off x="8465713" y="2790466"/>
            <a:ext cx="1684170" cy="1641711"/>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cxnSp>
        <p:nvCxnSpPr>
          <p:cNvPr id="46" name="Straight Connector 45"/>
          <p:cNvCxnSpPr/>
          <p:nvPr userDrawn="1"/>
        </p:nvCxnSpPr>
        <p:spPr>
          <a:xfrm flipH="1">
            <a:off x="1637607" y="1511084"/>
            <a:ext cx="231975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22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200"/>
                                        <p:tgtEl>
                                          <p:spTgt spid="4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47">
                                            <p:txEl>
                                              <p:pRg st="0" end="0"/>
                                            </p:txEl>
                                          </p:spTgt>
                                        </p:tgtEl>
                                        <p:attrNameLst>
                                          <p:attrName>style.visibility</p:attrName>
                                        </p:attrNameLst>
                                      </p:cBhvr>
                                      <p:to>
                                        <p:strVal val="visible"/>
                                      </p:to>
                                    </p:set>
                                    <p:animEffect transition="in" filter="fade">
                                      <p:cBhvr>
                                        <p:cTn id="10" dur="500"/>
                                        <p:tgtEl>
                                          <p:spTgt spid="47">
                                            <p:txEl>
                                              <p:pRg st="0" end="0"/>
                                            </p:txEl>
                                          </p:spTgt>
                                        </p:tgtEl>
                                      </p:cBhvr>
                                    </p:animEffect>
                                    <p:anim calcmode="lin" valueType="num">
                                      <p:cBhvr>
                                        <p:cTn id="11"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207213" cy="68580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20285697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Rectangle 3"/>
          <p:cNvSpPr/>
          <p:nvPr userDrawn="1"/>
        </p:nvSpPr>
        <p:spPr>
          <a:xfrm>
            <a:off x="0" y="0"/>
            <a:ext cx="12192000" cy="1694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162995"/>
            <a:ext cx="12192000" cy="1325563"/>
          </a:xfrm>
          <a:noFill/>
          <a:ln>
            <a:noFill/>
          </a:ln>
        </p:spPr>
        <p:txBody>
          <a:bodyPr>
            <a:normAutofit/>
          </a:bodyPr>
          <a:lstStyle>
            <a:lvl1pPr algn="ctr">
              <a:defRPr sz="3200">
                <a:solidFill>
                  <a:schemeClr val="bg1"/>
                </a:solidFill>
                <a:latin typeface="Avenir Next" charset="0"/>
                <a:ea typeface="Avenir Next" charset="0"/>
                <a:cs typeface="Avenir Next" charset="0"/>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1379140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2"/>
          <p:cNvSpPr/>
          <p:nvPr userDrawn="1"/>
        </p:nvSpPr>
        <p:spPr>
          <a:xfrm>
            <a:off x="0" y="0"/>
            <a:ext cx="12192000" cy="1694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00180" y="1864457"/>
            <a:ext cx="1049778" cy="104977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3681" y="3073743"/>
            <a:ext cx="867796" cy="218017"/>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34999" y="3000996"/>
            <a:ext cx="1217066" cy="139737"/>
          </a:xfrm>
          <a:prstGeom prst="rect">
            <a:avLst/>
          </a:prstGeom>
        </p:spPr>
      </p:pic>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12506" y="3633540"/>
            <a:ext cx="914400" cy="685801"/>
          </a:xfrm>
          <a:prstGeom prst="rect">
            <a:avLst/>
          </a:prstGeom>
        </p:spPr>
      </p:pic>
      <p:pic>
        <p:nvPicPr>
          <p:cNvPr id="9" name="Picture 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53347" y="2083565"/>
            <a:ext cx="1224570" cy="516927"/>
          </a:xfrm>
          <a:prstGeom prst="rect">
            <a:avLst/>
          </a:prstGeom>
        </p:spPr>
      </p:pic>
      <p:pic>
        <p:nvPicPr>
          <p:cNvPr id="10" name="Picture 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436885" y="3078219"/>
            <a:ext cx="1056048" cy="168355"/>
          </a:xfrm>
          <a:prstGeom prst="rect">
            <a:avLst/>
          </a:prstGeom>
        </p:spPr>
      </p:pic>
      <p:pic>
        <p:nvPicPr>
          <p:cNvPr id="11" name="Picture 10"/>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030407" y="3800993"/>
            <a:ext cx="968358" cy="252209"/>
          </a:xfrm>
          <a:prstGeom prst="rect">
            <a:avLst/>
          </a:prstGeom>
        </p:spPr>
      </p:pic>
      <p:pic>
        <p:nvPicPr>
          <p:cNvPr id="12" name="Picture 1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404191" y="4743636"/>
            <a:ext cx="1005840" cy="191110"/>
          </a:xfrm>
          <a:prstGeom prst="rect">
            <a:avLst/>
          </a:prstGeom>
        </p:spPr>
      </p:pic>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574940" y="4645769"/>
            <a:ext cx="1217066" cy="579829"/>
          </a:xfrm>
          <a:prstGeom prst="rect">
            <a:avLst/>
          </a:prstGeom>
        </p:spPr>
      </p:pic>
      <p:pic>
        <p:nvPicPr>
          <p:cNvPr id="14" name="Picture 13"/>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6594996" y="3402249"/>
            <a:ext cx="1217066" cy="912801"/>
          </a:xfrm>
          <a:prstGeom prst="rect">
            <a:avLst/>
          </a:prstGeom>
        </p:spPr>
      </p:pic>
      <p:pic>
        <p:nvPicPr>
          <p:cNvPr id="15" name="Picture 14"/>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5147949" y="2697122"/>
            <a:ext cx="871369" cy="871369"/>
          </a:xfrm>
          <a:prstGeom prst="rect">
            <a:avLst/>
          </a:prstGeom>
        </p:spPr>
      </p:pic>
      <p:pic>
        <p:nvPicPr>
          <p:cNvPr id="16" name="Picture 15"/>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71002" y="5363332"/>
            <a:ext cx="613154" cy="613154"/>
          </a:xfrm>
          <a:prstGeom prst="rect">
            <a:avLst/>
          </a:prstGeom>
        </p:spPr>
      </p:pic>
      <p:pic>
        <p:nvPicPr>
          <p:cNvPr id="17" name="Picture 1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253439" y="2307205"/>
            <a:ext cx="1369198" cy="233767"/>
          </a:xfrm>
          <a:prstGeom prst="rect">
            <a:avLst/>
          </a:prstGeom>
        </p:spPr>
      </p:pic>
      <p:pic>
        <p:nvPicPr>
          <p:cNvPr id="18" name="Picture 17"/>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8397869" y="5617668"/>
            <a:ext cx="1304348" cy="341916"/>
          </a:xfrm>
          <a:prstGeom prst="rect">
            <a:avLst/>
          </a:prstGeom>
        </p:spPr>
      </p:pic>
      <p:pic>
        <p:nvPicPr>
          <p:cNvPr id="19" name="Picture 18"/>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6574940" y="5641073"/>
            <a:ext cx="1200505" cy="281369"/>
          </a:xfrm>
          <a:prstGeom prst="rect">
            <a:avLst/>
          </a:prstGeom>
        </p:spPr>
      </p:pic>
      <p:pic>
        <p:nvPicPr>
          <p:cNvPr id="20" name="Picture 19"/>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388658" y="4743591"/>
            <a:ext cx="1261932" cy="328308"/>
          </a:xfrm>
          <a:prstGeom prst="rect">
            <a:avLst/>
          </a:prstGeom>
        </p:spPr>
      </p:pic>
      <p:pic>
        <p:nvPicPr>
          <p:cNvPr id="21" name="Picture 20"/>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5074014" y="4542699"/>
            <a:ext cx="869689" cy="672313"/>
          </a:xfrm>
          <a:prstGeom prst="rect">
            <a:avLst/>
          </a:prstGeom>
        </p:spPr>
      </p:pic>
      <p:pic>
        <p:nvPicPr>
          <p:cNvPr id="22" name="Picture 21"/>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4866882" y="5595087"/>
            <a:ext cx="1183988" cy="532795"/>
          </a:xfrm>
          <a:prstGeom prst="rect">
            <a:avLst/>
          </a:prstGeom>
        </p:spPr>
      </p:pic>
      <p:pic>
        <p:nvPicPr>
          <p:cNvPr id="23" name="Picture 22"/>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709688" y="3823071"/>
            <a:ext cx="907933" cy="173665"/>
          </a:xfrm>
          <a:prstGeom prst="rect">
            <a:avLst/>
          </a:prstGeom>
        </p:spPr>
      </p:pic>
      <p:pic>
        <p:nvPicPr>
          <p:cNvPr id="24" name="Picture 23"/>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8375246" y="2870119"/>
            <a:ext cx="1261917" cy="429124"/>
          </a:xfrm>
          <a:prstGeom prst="rect">
            <a:avLst/>
          </a:prstGeom>
        </p:spPr>
      </p:pic>
      <p:pic>
        <p:nvPicPr>
          <p:cNvPr id="25" name="Picture 24"/>
          <p:cNvPicPr>
            <a:picLocks noChangeAspect="1"/>
          </p:cNvPicPr>
          <p:nvPr userDrawn="1"/>
        </p:nvPicPr>
        <p:blipFill>
          <a:blip r:embed="rId22"/>
          <a:stretch>
            <a:fillRect/>
          </a:stretch>
        </p:blipFill>
        <p:spPr>
          <a:xfrm>
            <a:off x="10706116" y="2304862"/>
            <a:ext cx="673665" cy="673665"/>
          </a:xfrm>
          <a:prstGeom prst="rect">
            <a:avLst/>
          </a:prstGeom>
        </p:spPr>
      </p:pic>
      <p:pic>
        <p:nvPicPr>
          <p:cNvPr id="26" name="Picture 25"/>
          <p:cNvPicPr>
            <a:picLocks noChangeAspect="1"/>
          </p:cNvPicPr>
          <p:nvPr userDrawn="1"/>
        </p:nvPicPr>
        <p:blipFill>
          <a:blip r:embed="rId23"/>
          <a:stretch>
            <a:fillRect/>
          </a:stretch>
        </p:blipFill>
        <p:spPr>
          <a:xfrm>
            <a:off x="10647830" y="3441853"/>
            <a:ext cx="772469" cy="462431"/>
          </a:xfrm>
          <a:prstGeom prst="rect">
            <a:avLst/>
          </a:prstGeom>
        </p:spPr>
      </p:pic>
      <p:cxnSp>
        <p:nvCxnSpPr>
          <p:cNvPr id="27" name="Straight Connector 26"/>
          <p:cNvCxnSpPr/>
          <p:nvPr userDrawn="1"/>
        </p:nvCxnSpPr>
        <p:spPr>
          <a:xfrm>
            <a:off x="10074444" y="2007632"/>
            <a:ext cx="23881" cy="4300855"/>
          </a:xfrm>
          <a:prstGeom prst="line">
            <a:avLst/>
          </a:prstGeom>
          <a:ln>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pic>
        <p:nvPicPr>
          <p:cNvPr id="28" name="Picture 6" descr="http://www.showmeyourmumu.com/skin/frontend/enterprise/mumu-summer-2016/images/seasonal-assets/logo.png"/>
          <p:cNvPicPr>
            <a:picLocks noChangeAspect="1" noChangeArrowheads="1"/>
          </p:cNvPicPr>
          <p:nvPr userDrawn="1"/>
        </p:nvPicPr>
        <p:blipFill>
          <a:blip r:embed="rId24" cstate="screen">
            <a:extLst>
              <a:ext uri="{28A0092B-C50C-407E-A947-70E740481C1C}">
                <a14:useLocalDpi xmlns:a14="http://schemas.microsoft.com/office/drawing/2010/main"/>
              </a:ext>
            </a:extLst>
          </a:blip>
          <a:srcRect/>
          <a:stretch>
            <a:fillRect/>
          </a:stretch>
        </p:blipFill>
        <p:spPr bwMode="auto">
          <a:xfrm>
            <a:off x="4962235" y="2168840"/>
            <a:ext cx="978203" cy="5308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www.logosurfer.com/download/file/fid/8475"/>
          <p:cNvPicPr>
            <a:picLocks noChangeAspect="1" noChangeArrowheads="1"/>
          </p:cNvPicPr>
          <p:nvPr userDrawn="1"/>
        </p:nvPicPr>
        <p:blipFill>
          <a:blip r:embed="rId25" cstate="screen">
            <a:extLst>
              <a:ext uri="{28A0092B-C50C-407E-A947-70E740481C1C}">
                <a14:useLocalDpi xmlns:a14="http://schemas.microsoft.com/office/drawing/2010/main"/>
              </a:ext>
            </a:extLst>
          </a:blip>
          <a:srcRect/>
          <a:stretch>
            <a:fillRect/>
          </a:stretch>
        </p:blipFill>
        <p:spPr bwMode="auto">
          <a:xfrm>
            <a:off x="10706116" y="5070198"/>
            <a:ext cx="712530" cy="6783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a:off x="10586062" y="4411695"/>
            <a:ext cx="1007507" cy="256886"/>
          </a:xfrm>
          <a:prstGeom prst="rect">
            <a:avLst/>
          </a:prstGeom>
        </p:spPr>
      </p:pic>
      <p:pic>
        <p:nvPicPr>
          <p:cNvPr id="31" name="Picture 2" descr="http://images.bwwstatic.com/fashionlogo/D02071DB-FEBA-5E64-C63FFE78F46AB150.jpg"/>
          <p:cNvPicPr>
            <a:picLocks noChangeAspect="1" noChangeArrowheads="1"/>
          </p:cNvPicPr>
          <p:nvPr userDrawn="1"/>
        </p:nvPicPr>
        <p:blipFill>
          <a:blip r:embed="rId27" cstate="screen">
            <a:extLst>
              <a:ext uri="{28A0092B-C50C-407E-A947-70E740481C1C}">
                <a14:useLocalDpi xmlns:a14="http://schemas.microsoft.com/office/drawing/2010/main"/>
              </a:ext>
            </a:extLst>
          </a:blip>
          <a:srcRect/>
          <a:stretch>
            <a:fillRect/>
          </a:stretch>
        </p:blipFill>
        <p:spPr bwMode="auto">
          <a:xfrm>
            <a:off x="3353688" y="2299095"/>
            <a:ext cx="1224620" cy="2186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vector.me/files/images/5/9/59766/danskin.png"/>
          <p:cNvPicPr>
            <a:picLocks noChangeAspect="1" noChangeArrowheads="1"/>
          </p:cNvPicPr>
          <p:nvPr userDrawn="1"/>
        </p:nvPicPr>
        <p:blipFill>
          <a:blip r:embed="rId28" cstate="screen">
            <a:extLst>
              <a:ext uri="{28A0092B-C50C-407E-A947-70E740481C1C}">
                <a14:useLocalDpi xmlns:a14="http://schemas.microsoft.com/office/drawing/2010/main"/>
              </a:ext>
            </a:extLst>
          </a:blip>
          <a:srcRect/>
          <a:stretch>
            <a:fillRect/>
          </a:stretch>
        </p:blipFill>
        <p:spPr bwMode="auto">
          <a:xfrm>
            <a:off x="2021190" y="4732741"/>
            <a:ext cx="903539" cy="1637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www.couponchief.com/images/logos/44891_sq_1.jpg"/>
          <p:cNvPicPr>
            <a:picLocks noChangeAspect="1" noChangeArrowheads="1"/>
          </p:cNvPicPr>
          <p:nvPr userDrawn="1"/>
        </p:nvPicPr>
        <p:blipFill>
          <a:blip r:embed="rId29" cstate="print">
            <a:extLst>
              <a:ext uri="{28A0092B-C50C-407E-A947-70E740481C1C}">
                <a14:useLocalDpi xmlns:a14="http://schemas.microsoft.com/office/drawing/2010/main"/>
              </a:ext>
            </a:extLst>
          </a:blip>
          <a:srcRect/>
          <a:stretch>
            <a:fillRect/>
          </a:stretch>
        </p:blipFill>
        <p:spPr bwMode="auto">
          <a:xfrm>
            <a:off x="785583" y="4457170"/>
            <a:ext cx="756145" cy="6398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6620120" y="2339545"/>
            <a:ext cx="1119149" cy="205108"/>
          </a:xfrm>
          <a:prstGeom prst="rect">
            <a:avLst/>
          </a:prstGeom>
        </p:spPr>
      </p:pic>
      <p:pic>
        <p:nvPicPr>
          <p:cNvPr id="35" name="Picture 3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2169026" y="2887260"/>
            <a:ext cx="755703" cy="371064"/>
          </a:xfrm>
          <a:prstGeom prst="rect">
            <a:avLst/>
          </a:prstGeom>
        </p:spPr>
      </p:pic>
      <p:pic>
        <p:nvPicPr>
          <p:cNvPr id="36" name="Picture 35"/>
          <p:cNvPicPr>
            <a:picLocks noChangeAspect="1"/>
          </p:cNvPicPr>
          <p:nvPr userDrawn="1"/>
        </p:nvPicPr>
        <p:blipFill>
          <a:blip r:embed="rId32" cstate="print">
            <a:extLst>
              <a:ext uri="{28A0092B-C50C-407E-A947-70E740481C1C}">
                <a14:useLocalDpi xmlns:a14="http://schemas.microsoft.com/office/drawing/2010/main"/>
              </a:ext>
            </a:extLst>
          </a:blip>
          <a:stretch>
            <a:fillRect/>
          </a:stretch>
        </p:blipFill>
        <p:spPr>
          <a:xfrm>
            <a:off x="8307832" y="3814365"/>
            <a:ext cx="1385451" cy="401783"/>
          </a:xfrm>
          <a:prstGeom prst="rect">
            <a:avLst/>
          </a:prstGeom>
        </p:spPr>
      </p:pic>
      <p:pic>
        <p:nvPicPr>
          <p:cNvPr id="37" name="Picture 3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3514433" y="3563139"/>
            <a:ext cx="902293" cy="751911"/>
          </a:xfrm>
          <a:prstGeom prst="rect">
            <a:avLst/>
          </a:prstGeom>
        </p:spPr>
      </p:pic>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3287883" y="5363332"/>
            <a:ext cx="1247224" cy="764550"/>
          </a:xfrm>
          <a:prstGeom prst="rect">
            <a:avLst/>
          </a:prstGeom>
        </p:spPr>
      </p:pic>
      <p:pic>
        <p:nvPicPr>
          <p:cNvPr id="39" name="Picture 38"/>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777917" y="5106309"/>
            <a:ext cx="1388797" cy="1112819"/>
          </a:xfrm>
          <a:prstGeom prst="rect">
            <a:avLst/>
          </a:prstGeom>
        </p:spPr>
      </p:pic>
      <p:sp>
        <p:nvSpPr>
          <p:cNvPr id="41" name="Title 1"/>
          <p:cNvSpPr txBox="1">
            <a:spLocks/>
          </p:cNvSpPr>
          <p:nvPr userDrawn="1"/>
        </p:nvSpPr>
        <p:spPr>
          <a:xfrm>
            <a:off x="7752" y="668978"/>
            <a:ext cx="12191999" cy="34137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500" b="1" kern="1200">
                <a:solidFill>
                  <a:schemeClr val="tx1"/>
                </a:solidFill>
                <a:latin typeface="+mj-lt"/>
                <a:ea typeface="+mj-ea"/>
                <a:cs typeface="+mj-cs"/>
              </a:defRPr>
            </a:lvl1pPr>
          </a:lstStyle>
          <a:p>
            <a:pPr algn="ctr">
              <a:defRPr/>
            </a:pPr>
            <a:r>
              <a:rPr lang="en-US" sz="3200" b="0" i="0" dirty="0">
                <a:solidFill>
                  <a:schemeClr val="bg1"/>
                </a:solidFill>
                <a:latin typeface="Avenir Next" charset="0"/>
                <a:ea typeface="Avenir Next" charset="0"/>
                <a:cs typeface="Avenir Next" charset="0"/>
              </a:rPr>
              <a:t>Just ask about our client </a:t>
            </a:r>
            <a:r>
              <a:rPr lang="en-US" sz="3200" b="1" i="0" dirty="0">
                <a:solidFill>
                  <a:schemeClr val="bg1"/>
                </a:solidFill>
                <a:latin typeface="Avenir Next Demi Bold" charset="0"/>
                <a:ea typeface="Avenir Next Demi Bold" charset="0"/>
                <a:cs typeface="Avenir Next Demi Bold" charset="0"/>
              </a:rPr>
              <a:t>Success stories</a:t>
            </a:r>
            <a:endParaRPr lang="en-US" sz="3200" b="1" i="0" dirty="0">
              <a:solidFill>
                <a:schemeClr val="tx2"/>
              </a:solidFill>
              <a:latin typeface="Avenir Next Demi Bold" charset="0"/>
              <a:ea typeface="Avenir Next Demi Bold" charset="0"/>
              <a:cs typeface="Avenir Next Demi Bold" charset="0"/>
            </a:endParaRPr>
          </a:p>
        </p:txBody>
      </p:sp>
    </p:spTree>
    <p:extLst>
      <p:ext uri="{BB962C8B-B14F-4D97-AF65-F5344CB8AC3E}">
        <p14:creationId xmlns:p14="http://schemas.microsoft.com/office/powerpoint/2010/main" val="1430843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a:prstGeom prst="rect">
            <a:avLst/>
          </a:prstGeom>
        </p:spPr>
        <p:txBody>
          <a:bodyPr/>
          <a:lstStyle>
            <a:lvl1pPr>
              <a:defRPr sz="3200">
                <a:solidFill>
                  <a:schemeClr val="tx1">
                    <a:lumMod val="50000"/>
                  </a:schemeClr>
                </a:solidFill>
                <a:latin typeface="Avenir Next" charset="0"/>
                <a:ea typeface="Avenir Next" charset="0"/>
                <a:cs typeface="Avenir Next" charset="0"/>
              </a:defRPr>
            </a:lvl1pPr>
            <a:lvl2pPr>
              <a:defRPr sz="2800">
                <a:solidFill>
                  <a:schemeClr val="tx1">
                    <a:lumMod val="50000"/>
                  </a:schemeClr>
                </a:solidFill>
                <a:latin typeface="Avenir Next" charset="0"/>
                <a:ea typeface="Avenir Next" charset="0"/>
                <a:cs typeface="Avenir Next" charset="0"/>
              </a:defRPr>
            </a:lvl2pPr>
            <a:lvl3pPr>
              <a:defRPr sz="2400">
                <a:solidFill>
                  <a:schemeClr val="tx1">
                    <a:lumMod val="50000"/>
                  </a:schemeClr>
                </a:solidFill>
                <a:latin typeface="Avenir Next" charset="0"/>
                <a:ea typeface="Avenir Next" charset="0"/>
                <a:cs typeface="Avenir Next" charset="0"/>
              </a:defRPr>
            </a:lvl3pPr>
            <a:lvl4pPr>
              <a:defRPr sz="2000">
                <a:solidFill>
                  <a:schemeClr val="tx1">
                    <a:lumMod val="50000"/>
                  </a:schemeClr>
                </a:solidFill>
                <a:latin typeface="Avenir Next" charset="0"/>
                <a:ea typeface="Avenir Next" charset="0"/>
                <a:cs typeface="Avenir Next" charset="0"/>
              </a:defRPr>
            </a:lvl4pPr>
            <a:lvl5pPr>
              <a:defRPr sz="2000">
                <a:solidFill>
                  <a:schemeClr val="tx1">
                    <a:lumMod val="50000"/>
                  </a:schemeClr>
                </a:solidFill>
                <a:latin typeface="Avenir Next" charset="0"/>
                <a:ea typeface="Avenir Next" charset="0"/>
                <a:cs typeface="Avenir Next"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CE24C9C7-FE37-BC41-B75F-83D5936C69AF}" type="slidenum">
              <a:rPr lang="en-US" smtClean="0"/>
              <a:t>‹#›</a:t>
            </a:fld>
            <a:endParaRPr lang="en-US" dirty="0"/>
          </a:p>
        </p:txBody>
      </p:sp>
      <p:sp>
        <p:nvSpPr>
          <p:cNvPr id="9" name="Text Placeholder 7"/>
          <p:cNvSpPr>
            <a:spLocks noGrp="1"/>
          </p:cNvSpPr>
          <p:nvPr>
            <p:ph type="body" sz="quarter" idx="22" hasCustomPrompt="1"/>
          </p:nvPr>
        </p:nvSpPr>
        <p:spPr>
          <a:xfrm>
            <a:off x="839788" y="987425"/>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8" name="Straight Connector 7"/>
          <p:cNvCxnSpPr/>
          <p:nvPr userDrawn="1"/>
        </p:nvCxnSpPr>
        <p:spPr>
          <a:xfrm flipH="1">
            <a:off x="1637607" y="1595561"/>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880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cxnSp>
        <p:nvCxnSpPr>
          <p:cNvPr id="14" name="Straight Connector 13"/>
          <p:cNvCxnSpPr/>
          <p:nvPr userDrawn="1"/>
        </p:nvCxnSpPr>
        <p:spPr>
          <a:xfrm flipH="1">
            <a:off x="4852294" y="1362339"/>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CE24C9C7-FE37-BC41-B75F-83D5936C69AF}"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590697" y="3485376"/>
            <a:ext cx="1977842" cy="228363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95459" y="3485376"/>
            <a:ext cx="1927698" cy="2283631"/>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856804" y="3470630"/>
            <a:ext cx="1927698" cy="2283631"/>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558019" y="3485376"/>
            <a:ext cx="1889934" cy="2283632"/>
          </a:xfrm>
          <a:prstGeom prst="rect">
            <a:avLst/>
          </a:prstGeom>
        </p:spPr>
      </p:pic>
      <p:sp>
        <p:nvSpPr>
          <p:cNvPr id="20" name="Text Placeholder 3"/>
          <p:cNvSpPr>
            <a:spLocks noGrp="1"/>
          </p:cNvSpPr>
          <p:nvPr>
            <p:ph type="body" sz="half" idx="2"/>
          </p:nvPr>
        </p:nvSpPr>
        <p:spPr>
          <a:xfrm>
            <a:off x="839788" y="2057400"/>
            <a:ext cx="10514012" cy="1122737"/>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7"/>
          <p:cNvSpPr>
            <a:spLocks noGrp="1"/>
          </p:cNvSpPr>
          <p:nvPr>
            <p:ph type="body" sz="quarter" idx="19" hasCustomPrompt="1"/>
          </p:nvPr>
        </p:nvSpPr>
        <p:spPr>
          <a:xfrm>
            <a:off x="-563487" y="743659"/>
            <a:ext cx="1326839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2" name="Text Placeholder 3"/>
          <p:cNvSpPr>
            <a:spLocks noGrp="1"/>
          </p:cNvSpPr>
          <p:nvPr>
            <p:ph type="body" sz="half" idx="20"/>
          </p:nvPr>
        </p:nvSpPr>
        <p:spPr>
          <a:xfrm>
            <a:off x="1748589" y="3721768"/>
            <a:ext cx="1491916" cy="1780674"/>
          </a:xfrm>
          <a:prstGeom prst="rect">
            <a:avLst/>
          </a:prstGeom>
        </p:spPr>
        <p:txBody>
          <a:bodyPr/>
          <a:lstStyle>
            <a:lvl1pPr marL="0" indent="0" algn="ctr">
              <a:buNone/>
              <a:defRPr sz="12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3" name="Text Placeholder 3"/>
          <p:cNvSpPr>
            <a:spLocks noGrp="1"/>
          </p:cNvSpPr>
          <p:nvPr>
            <p:ph type="body" sz="half" idx="21"/>
          </p:nvPr>
        </p:nvSpPr>
        <p:spPr>
          <a:xfrm>
            <a:off x="4075913" y="3721768"/>
            <a:ext cx="1491916" cy="1780674"/>
          </a:xfrm>
          <a:prstGeom prst="rect">
            <a:avLst/>
          </a:prstGeom>
        </p:spPr>
        <p:txBody>
          <a:bodyPr/>
          <a:lstStyle>
            <a:lvl1pPr marL="0" indent="0" algn="ctr">
              <a:buNone/>
              <a:defRPr sz="12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Text Placeholder 3"/>
          <p:cNvSpPr>
            <a:spLocks noGrp="1"/>
          </p:cNvSpPr>
          <p:nvPr>
            <p:ph type="body" sz="half" idx="22"/>
          </p:nvPr>
        </p:nvSpPr>
        <p:spPr>
          <a:xfrm>
            <a:off x="6412462" y="3721768"/>
            <a:ext cx="1491916" cy="1780674"/>
          </a:xfrm>
          <a:prstGeom prst="rect">
            <a:avLst/>
          </a:prstGeom>
        </p:spPr>
        <p:txBody>
          <a:bodyPr/>
          <a:lstStyle>
            <a:lvl1pPr marL="0" indent="0" algn="ctr">
              <a:buNone/>
              <a:defRPr sz="12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Text Placeholder 3"/>
          <p:cNvSpPr>
            <a:spLocks noGrp="1"/>
          </p:cNvSpPr>
          <p:nvPr>
            <p:ph type="body" sz="half" idx="23"/>
          </p:nvPr>
        </p:nvSpPr>
        <p:spPr>
          <a:xfrm>
            <a:off x="8834820" y="3721768"/>
            <a:ext cx="1491916" cy="1780674"/>
          </a:xfrm>
          <a:prstGeom prst="rect">
            <a:avLst/>
          </a:prstGeom>
        </p:spPr>
        <p:txBody>
          <a:bodyPr/>
          <a:lstStyle>
            <a:lvl1pPr marL="0" indent="0" algn="ctr">
              <a:buNone/>
              <a:defRPr sz="12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4697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anim calcmode="lin" valueType="num">
                                      <p:cBhvr>
                                        <p:cTn id="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E24C9C7-FE37-BC41-B75F-83D5936C69AF}" type="slidenum">
              <a:rPr lang="en-US" smtClean="0"/>
              <a:t>‹#›</a:t>
            </a:fld>
            <a:endParaRPr lang="en-US" dirty="0"/>
          </a:p>
        </p:txBody>
      </p:sp>
      <p:pic>
        <p:nvPicPr>
          <p:cNvPr id="3"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411128" y="1710406"/>
            <a:ext cx="4263433" cy="5146538"/>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82613" y="5186103"/>
            <a:ext cx="1628515" cy="1687201"/>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71383" y="1710509"/>
            <a:ext cx="1636895" cy="1782714"/>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155162" y="3481819"/>
            <a:ext cx="1616221" cy="1701552"/>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599047" y="1698125"/>
            <a:ext cx="1590848" cy="1783694"/>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096000" y="-2535141"/>
            <a:ext cx="931119" cy="278702"/>
          </a:xfrm>
          <a:prstGeom prst="rect">
            <a:avLst/>
          </a:prstGeom>
        </p:spPr>
      </p:pic>
      <p:pic>
        <p:nvPicPr>
          <p:cNvPr id="19" name="Picture 18"/>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610557" y="-1721963"/>
            <a:ext cx="914400" cy="351692"/>
          </a:xfrm>
          <a:prstGeom prst="rect">
            <a:avLst/>
          </a:prstGeom>
        </p:spPr>
      </p:pic>
      <p:pic>
        <p:nvPicPr>
          <p:cNvPr id="20" name="Picture 12" descr="Related image"/>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7293995" y="-2555262"/>
            <a:ext cx="903674" cy="3189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bluekai logo"/>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4847405" y="-2506072"/>
            <a:ext cx="858753" cy="22056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userDrawn="1"/>
        </p:nvSpPr>
        <p:spPr>
          <a:xfrm>
            <a:off x="0" y="8854"/>
            <a:ext cx="12192000" cy="170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userDrawn="1"/>
        </p:nvSpPr>
        <p:spPr>
          <a:xfrm>
            <a:off x="-5425033" y="1119671"/>
            <a:ext cx="443753" cy="443753"/>
          </a:xfrm>
          <a:prstGeom prst="ellipse">
            <a:avLst/>
          </a:prstGeom>
          <a:solidFill>
            <a:srgbClr val="83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userDrawn="1"/>
        </p:nvSpPr>
        <p:spPr>
          <a:xfrm>
            <a:off x="-3715503" y="1119671"/>
            <a:ext cx="443753" cy="443753"/>
          </a:xfrm>
          <a:prstGeom prst="ellipse">
            <a:avLst/>
          </a:prstGeom>
          <a:solidFill>
            <a:srgbClr val="83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14"/>
          </p:nvPr>
        </p:nvSpPr>
        <p:spPr>
          <a:xfrm>
            <a:off x="1599047" y="203928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3"/>
          <p:cNvSpPr>
            <a:spLocks noGrp="1"/>
          </p:cNvSpPr>
          <p:nvPr>
            <p:ph type="body" sz="half" idx="15"/>
          </p:nvPr>
        </p:nvSpPr>
        <p:spPr>
          <a:xfrm>
            <a:off x="4768533" y="203928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7" name="Text Placeholder 3"/>
          <p:cNvSpPr>
            <a:spLocks noGrp="1"/>
          </p:cNvSpPr>
          <p:nvPr>
            <p:ph type="body" sz="half" idx="16"/>
          </p:nvPr>
        </p:nvSpPr>
        <p:spPr>
          <a:xfrm>
            <a:off x="4768533" y="5580131"/>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8" name="Text Placeholder 3"/>
          <p:cNvSpPr>
            <a:spLocks noGrp="1"/>
          </p:cNvSpPr>
          <p:nvPr>
            <p:ph type="body" sz="half" idx="17"/>
          </p:nvPr>
        </p:nvSpPr>
        <p:spPr>
          <a:xfrm>
            <a:off x="3153191" y="389952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9" name="Text Placeholder 3"/>
          <p:cNvSpPr>
            <a:spLocks noGrp="1"/>
          </p:cNvSpPr>
          <p:nvPr>
            <p:ph type="body" sz="half" idx="2"/>
          </p:nvPr>
        </p:nvSpPr>
        <p:spPr>
          <a:xfrm>
            <a:off x="1771015" y="2466573"/>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0" name="Text Placeholder 3"/>
          <p:cNvSpPr>
            <a:spLocks noGrp="1"/>
          </p:cNvSpPr>
          <p:nvPr>
            <p:ph type="body" sz="half" idx="18"/>
          </p:nvPr>
        </p:nvSpPr>
        <p:spPr>
          <a:xfrm>
            <a:off x="4966374" y="2466573"/>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1" name="Text Placeholder 3"/>
          <p:cNvSpPr>
            <a:spLocks noGrp="1"/>
          </p:cNvSpPr>
          <p:nvPr>
            <p:ph type="body" sz="half" idx="19"/>
          </p:nvPr>
        </p:nvSpPr>
        <p:spPr>
          <a:xfrm>
            <a:off x="4966374" y="6003739"/>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2" name="Text Placeholder 3"/>
          <p:cNvSpPr>
            <a:spLocks noGrp="1"/>
          </p:cNvSpPr>
          <p:nvPr>
            <p:ph type="body" sz="half" idx="20"/>
          </p:nvPr>
        </p:nvSpPr>
        <p:spPr>
          <a:xfrm>
            <a:off x="3339816" y="4336634"/>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4" name="Title 1"/>
          <p:cNvSpPr>
            <a:spLocks noGrp="1"/>
          </p:cNvSpPr>
          <p:nvPr>
            <p:ph type="title"/>
          </p:nvPr>
        </p:nvSpPr>
        <p:spPr>
          <a:xfrm>
            <a:off x="0" y="365125"/>
            <a:ext cx="12192000" cy="1325563"/>
          </a:xfrm>
        </p:spPr>
        <p:txBody>
          <a:bodyPr>
            <a:normAutofit/>
          </a:bodyPr>
          <a:lstStyle>
            <a:lvl1pPr algn="ctr">
              <a:defRPr sz="3200">
                <a:solidFill>
                  <a:schemeClr val="bg1"/>
                </a:solidFill>
                <a:latin typeface="Avenir Next" charset="0"/>
                <a:ea typeface="Avenir Next" charset="0"/>
                <a:cs typeface="Avenir Next" charset="0"/>
              </a:defRPr>
            </a:lvl1pPr>
          </a:lstStyle>
          <a:p>
            <a:r>
              <a:rPr lang="en-US" dirty="0"/>
              <a:t>Click to edit Master title style</a:t>
            </a:r>
          </a:p>
        </p:txBody>
      </p:sp>
    </p:spTree>
    <p:extLst>
      <p:ext uri="{BB962C8B-B14F-4D97-AF65-F5344CB8AC3E}">
        <p14:creationId xmlns:p14="http://schemas.microsoft.com/office/powerpoint/2010/main" val="1582461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E24C9C7-FE37-BC41-B75F-83D5936C69AF}" type="slidenum">
              <a:rPr lang="en-US" smtClean="0"/>
              <a:t>‹#›</a:t>
            </a:fld>
            <a:endParaRPr lang="en-US" dirty="0"/>
          </a:p>
        </p:txBody>
      </p:sp>
      <p:pic>
        <p:nvPicPr>
          <p:cNvPr id="3"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411128" y="1710406"/>
            <a:ext cx="4263433" cy="5146538"/>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82613" y="5186103"/>
            <a:ext cx="1628515" cy="1687201"/>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71383" y="1710509"/>
            <a:ext cx="1636895" cy="1782714"/>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155162" y="3481819"/>
            <a:ext cx="1616221" cy="1701552"/>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599047" y="1698125"/>
            <a:ext cx="1590848" cy="1783694"/>
          </a:xfrm>
          <a:prstGeom prst="rect">
            <a:avLst/>
          </a:prstGeom>
        </p:spPr>
      </p:pic>
      <p:sp>
        <p:nvSpPr>
          <p:cNvPr id="22" name="Rectangle 21"/>
          <p:cNvSpPr/>
          <p:nvPr userDrawn="1"/>
        </p:nvSpPr>
        <p:spPr>
          <a:xfrm>
            <a:off x="0" y="8854"/>
            <a:ext cx="12192000" cy="170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userDrawn="1"/>
        </p:nvSpPr>
        <p:spPr>
          <a:xfrm>
            <a:off x="-5425033" y="1119671"/>
            <a:ext cx="443753" cy="443753"/>
          </a:xfrm>
          <a:prstGeom prst="ellipse">
            <a:avLst/>
          </a:prstGeom>
          <a:solidFill>
            <a:srgbClr val="83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userDrawn="1"/>
        </p:nvSpPr>
        <p:spPr>
          <a:xfrm>
            <a:off x="-3715503" y="1119671"/>
            <a:ext cx="443753" cy="443753"/>
          </a:xfrm>
          <a:prstGeom prst="ellipse">
            <a:avLst/>
          </a:prstGeom>
          <a:solidFill>
            <a:srgbClr val="83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14"/>
          </p:nvPr>
        </p:nvSpPr>
        <p:spPr>
          <a:xfrm>
            <a:off x="1599047" y="203928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3"/>
          <p:cNvSpPr>
            <a:spLocks noGrp="1"/>
          </p:cNvSpPr>
          <p:nvPr>
            <p:ph type="body" sz="half" idx="15"/>
          </p:nvPr>
        </p:nvSpPr>
        <p:spPr>
          <a:xfrm>
            <a:off x="4768533" y="203928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7" name="Text Placeholder 3"/>
          <p:cNvSpPr>
            <a:spLocks noGrp="1"/>
          </p:cNvSpPr>
          <p:nvPr>
            <p:ph type="body" sz="half" idx="16"/>
          </p:nvPr>
        </p:nvSpPr>
        <p:spPr>
          <a:xfrm>
            <a:off x="4768533" y="5580131"/>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8" name="Text Placeholder 3"/>
          <p:cNvSpPr>
            <a:spLocks noGrp="1"/>
          </p:cNvSpPr>
          <p:nvPr>
            <p:ph type="body" sz="half" idx="17"/>
          </p:nvPr>
        </p:nvSpPr>
        <p:spPr>
          <a:xfrm>
            <a:off x="3153191" y="3899520"/>
            <a:ext cx="1590848"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9" name="Text Placeholder 3"/>
          <p:cNvSpPr>
            <a:spLocks noGrp="1"/>
          </p:cNvSpPr>
          <p:nvPr>
            <p:ph type="body" sz="half" idx="2"/>
          </p:nvPr>
        </p:nvSpPr>
        <p:spPr>
          <a:xfrm>
            <a:off x="1771015" y="2466573"/>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0" name="Text Placeholder 3"/>
          <p:cNvSpPr>
            <a:spLocks noGrp="1"/>
          </p:cNvSpPr>
          <p:nvPr>
            <p:ph type="body" sz="half" idx="18"/>
          </p:nvPr>
        </p:nvSpPr>
        <p:spPr>
          <a:xfrm>
            <a:off x="4966374" y="2466573"/>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1" name="Text Placeholder 3"/>
          <p:cNvSpPr>
            <a:spLocks noGrp="1"/>
          </p:cNvSpPr>
          <p:nvPr>
            <p:ph type="body" sz="half" idx="19"/>
          </p:nvPr>
        </p:nvSpPr>
        <p:spPr>
          <a:xfrm>
            <a:off x="4966374" y="6003739"/>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2" name="Text Placeholder 3"/>
          <p:cNvSpPr>
            <a:spLocks noGrp="1"/>
          </p:cNvSpPr>
          <p:nvPr>
            <p:ph type="body" sz="half" idx="20"/>
          </p:nvPr>
        </p:nvSpPr>
        <p:spPr>
          <a:xfrm>
            <a:off x="3339816" y="4336634"/>
            <a:ext cx="1246912" cy="696745"/>
          </a:xfrm>
          <a:prstGeom prst="rect">
            <a:avLst/>
          </a:prstGeom>
        </p:spPr>
        <p:txBody>
          <a:bodyPr/>
          <a:lstStyle>
            <a:lvl1pPr marL="0" indent="0" algn="ctr">
              <a:buNone/>
              <a:defRPr sz="1200" b="0" i="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p:cNvSpPr>
            <a:spLocks noGrp="1"/>
          </p:cNvSpPr>
          <p:nvPr>
            <p:ph type="pic" sz="quarter" idx="21"/>
          </p:nvPr>
        </p:nvSpPr>
        <p:spPr>
          <a:xfrm>
            <a:off x="6408738" y="1709738"/>
            <a:ext cx="4265612" cy="5164137"/>
          </a:xfrm>
          <a:prstGeom prst="rect">
            <a:avLst/>
          </a:prstGeom>
        </p:spPr>
        <p:txBody>
          <a:bodyPr/>
          <a:lstStyle/>
          <a:p>
            <a:endParaRPr lang="en-US" dirty="0"/>
          </a:p>
        </p:txBody>
      </p:sp>
      <p:sp>
        <p:nvSpPr>
          <p:cNvPr id="34" name="Title 1"/>
          <p:cNvSpPr>
            <a:spLocks noGrp="1"/>
          </p:cNvSpPr>
          <p:nvPr>
            <p:ph type="title"/>
          </p:nvPr>
        </p:nvSpPr>
        <p:spPr>
          <a:xfrm>
            <a:off x="0" y="365125"/>
            <a:ext cx="12192000" cy="1325563"/>
          </a:xfrm>
        </p:spPr>
        <p:txBody>
          <a:bodyPr>
            <a:normAutofit/>
          </a:bodyPr>
          <a:lstStyle>
            <a:lvl1pPr algn="ctr">
              <a:defRPr sz="3200">
                <a:solidFill>
                  <a:schemeClr val="bg1"/>
                </a:solidFill>
                <a:latin typeface="Avenir Next" charset="0"/>
                <a:ea typeface="Avenir Next" charset="0"/>
                <a:cs typeface="Avenir Next" charset="0"/>
              </a:defRPr>
            </a:lvl1pPr>
          </a:lstStyle>
          <a:p>
            <a:r>
              <a:rPr lang="en-US" dirty="0"/>
              <a:t>Click to edit Master title style</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C419F4-1BDF-4F18-ADB4-A3E9AD45EF64}"/>
              </a:ext>
            </a:extLst>
          </p:cNvPr>
          <p:cNvSpPr/>
          <p:nvPr userDrawn="1"/>
        </p:nvSpPr>
        <p:spPr>
          <a:xfrm>
            <a:off x="0" y="0"/>
            <a:ext cx="12192000" cy="2617903"/>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1887" y="3409125"/>
            <a:ext cx="3017520" cy="545321"/>
          </a:xfrm>
          <a:prstGeom prst="rect">
            <a:avLst/>
          </a:prstGeom>
        </p:spPr>
      </p:pic>
      <p:pic>
        <p:nvPicPr>
          <p:cNvPr id="34" name="Picture 33">
            <a:extLst>
              <a:ext uri="{FF2B5EF4-FFF2-40B4-BE49-F238E27FC236}">
                <a16:creationId xmlns:a16="http://schemas.microsoft.com/office/drawing/2014/main" id="{3CD757C2-90ED-4A68-98AD-CEBAB6262190}"/>
              </a:ext>
            </a:extLst>
          </p:cNvPr>
          <p:cNvPicPr>
            <a:picLocks/>
          </p:cNvPicPr>
          <p:nvPr userDrawn="1"/>
        </p:nvPicPr>
        <p:blipFill>
          <a:blip r:embed="rId3">
            <a:extLst>
              <a:ext uri="{28A0092B-C50C-407E-A947-70E740481C1C}">
                <a14:useLocalDpi xmlns:a14="http://schemas.microsoft.com/office/drawing/2010/main"/>
              </a:ext>
            </a:extLst>
          </a:blip>
          <a:stretch>
            <a:fillRect/>
          </a:stretch>
        </p:blipFill>
        <p:spPr>
          <a:xfrm>
            <a:off x="4587770" y="3409139"/>
            <a:ext cx="3017520" cy="548640"/>
          </a:xfrm>
          <a:prstGeom prst="rect">
            <a:avLst/>
          </a:prstGeom>
        </p:spPr>
      </p:pic>
      <p:sp>
        <p:nvSpPr>
          <p:cNvPr id="2" name="Title 1"/>
          <p:cNvSpPr>
            <a:spLocks noGrp="1"/>
          </p:cNvSpPr>
          <p:nvPr>
            <p:ph type="title"/>
          </p:nvPr>
        </p:nvSpPr>
        <p:spPr>
          <a:xfrm>
            <a:off x="1082464" y="365125"/>
            <a:ext cx="10515600" cy="1325563"/>
          </a:xfrm>
        </p:spPr>
        <p:txBody>
          <a:bodyPr>
            <a:normAutofit/>
          </a:bodyPr>
          <a:lstStyle>
            <a:lvl1pPr>
              <a:defRPr sz="3200">
                <a:solidFill>
                  <a:schemeClr val="tx1">
                    <a:lumMod val="50000"/>
                  </a:schemeClr>
                </a:solidFill>
                <a:latin typeface="Avenir Next" charset="0"/>
                <a:ea typeface="Avenir Next" charset="0"/>
                <a:cs typeface="Avenir Next"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p:cNvPicPr>
          <p:nvPr userDrawn="1"/>
        </p:nvPicPr>
        <p:blipFill>
          <a:blip r:embed="rId4">
            <a:extLst>
              <a:ext uri="{28A0092B-C50C-407E-A947-70E740481C1C}">
                <a14:useLocalDpi xmlns:a14="http://schemas.microsoft.com/office/drawing/2010/main"/>
              </a:ext>
            </a:extLst>
          </a:blip>
          <a:stretch>
            <a:fillRect/>
          </a:stretch>
        </p:blipFill>
        <p:spPr>
          <a:xfrm>
            <a:off x="8114382" y="3422818"/>
            <a:ext cx="3017520" cy="548640"/>
          </a:xfrm>
          <a:prstGeom prst="rect">
            <a:avLst/>
          </a:prstGeom>
        </p:spPr>
      </p:pic>
      <p:sp>
        <p:nvSpPr>
          <p:cNvPr id="51" name="Text Placeholder 3"/>
          <p:cNvSpPr>
            <a:spLocks noGrp="1"/>
          </p:cNvSpPr>
          <p:nvPr>
            <p:ph type="body" sz="half" idx="2"/>
          </p:nvPr>
        </p:nvSpPr>
        <p:spPr>
          <a:xfrm>
            <a:off x="1082464" y="4206240"/>
            <a:ext cx="3017520" cy="2011680"/>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2" name="Text Placeholder 3"/>
          <p:cNvSpPr>
            <a:spLocks noGrp="1"/>
          </p:cNvSpPr>
          <p:nvPr>
            <p:ph type="body" sz="half" idx="11"/>
          </p:nvPr>
        </p:nvSpPr>
        <p:spPr>
          <a:xfrm>
            <a:off x="4589734" y="4206240"/>
            <a:ext cx="3017520" cy="2011680"/>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3" name="Text Placeholder 3"/>
          <p:cNvSpPr>
            <a:spLocks noGrp="1"/>
          </p:cNvSpPr>
          <p:nvPr>
            <p:ph type="body" sz="half" idx="12"/>
          </p:nvPr>
        </p:nvSpPr>
        <p:spPr>
          <a:xfrm>
            <a:off x="8111110" y="4206240"/>
            <a:ext cx="3017520" cy="2011680"/>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8" name="Text Placeholder 3"/>
          <p:cNvSpPr>
            <a:spLocks noGrp="1"/>
          </p:cNvSpPr>
          <p:nvPr>
            <p:ph type="body" sz="half" idx="15"/>
          </p:nvPr>
        </p:nvSpPr>
        <p:spPr>
          <a:xfrm>
            <a:off x="4582951" y="3559473"/>
            <a:ext cx="3017520"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0" name="Text Placeholder 3"/>
          <p:cNvSpPr>
            <a:spLocks noGrp="1"/>
          </p:cNvSpPr>
          <p:nvPr>
            <p:ph type="body" sz="half" idx="16"/>
          </p:nvPr>
        </p:nvSpPr>
        <p:spPr>
          <a:xfrm>
            <a:off x="8583210" y="3569983"/>
            <a:ext cx="3017520"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a:t>
            </a:r>
            <a:r>
              <a:rPr lang="en-US"/>
              <a:t>to edit</a:t>
            </a:r>
            <a:endParaRPr lang="en-US" dirty="0"/>
          </a:p>
        </p:txBody>
      </p:sp>
      <p:sp>
        <p:nvSpPr>
          <p:cNvPr id="40" name="Text Placeholder 3">
            <a:extLst>
              <a:ext uri="{FF2B5EF4-FFF2-40B4-BE49-F238E27FC236}">
                <a16:creationId xmlns:a16="http://schemas.microsoft.com/office/drawing/2014/main" id="{91477552-B28A-4C90-A37F-2D1F4C3750C4}"/>
              </a:ext>
            </a:extLst>
          </p:cNvPr>
          <p:cNvSpPr>
            <a:spLocks noGrp="1"/>
          </p:cNvSpPr>
          <p:nvPr>
            <p:ph type="body" sz="half" idx="17"/>
          </p:nvPr>
        </p:nvSpPr>
        <p:spPr>
          <a:xfrm>
            <a:off x="1119067" y="3552313"/>
            <a:ext cx="3017520" cy="424771"/>
          </a:xfrm>
          <a:prstGeom prst="rect">
            <a:avLst/>
          </a:prstGeom>
        </p:spPr>
        <p:txBody>
          <a:bodyPr/>
          <a:lstStyle>
            <a:lvl1pPr marL="0" indent="0" algn="ctr">
              <a:buNone/>
              <a:defRPr sz="1600" b="1" i="0">
                <a:solidFill>
                  <a:schemeClr val="bg1"/>
                </a:solidFill>
                <a:latin typeface="Avenir Next Demi Bold" charset="0"/>
                <a:ea typeface="Avenir Next Demi Bold" charset="0"/>
                <a:cs typeface="Avenir Next Demi Bold"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ext uri="{BB962C8B-B14F-4D97-AF65-F5344CB8AC3E}">
        <p14:creationId xmlns:p14="http://schemas.microsoft.com/office/powerpoint/2010/main" val="1578928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cxnSp>
        <p:nvCxnSpPr>
          <p:cNvPr id="9" name="Straight Connector 8"/>
          <p:cNvCxnSpPr/>
          <p:nvPr userDrawn="1"/>
        </p:nvCxnSpPr>
        <p:spPr>
          <a:xfrm flipH="1">
            <a:off x="4852294" y="1362339"/>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CE24C9C7-FE37-BC41-B75F-83D5936C69AF}" type="slidenum">
              <a:rPr lang="en-US" smtClean="0"/>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 y="1664105"/>
            <a:ext cx="5660205" cy="4585607"/>
          </a:xfrm>
          <a:prstGeom prst="rect">
            <a:avLst/>
          </a:prstGeom>
        </p:spPr>
      </p:pic>
      <p:sp>
        <p:nvSpPr>
          <p:cNvPr id="11" name="Picture Placeholder 2"/>
          <p:cNvSpPr>
            <a:spLocks noGrp="1"/>
          </p:cNvSpPr>
          <p:nvPr>
            <p:ph type="pic" sz="quarter" idx="17" hasCustomPrompt="1"/>
          </p:nvPr>
        </p:nvSpPr>
        <p:spPr>
          <a:xfrm>
            <a:off x="813348" y="1944220"/>
            <a:ext cx="5136563" cy="2896721"/>
          </a:xfrm>
          <a:prstGeom prst="rect">
            <a:avLst/>
          </a:prstGeom>
        </p:spPr>
        <p:txBody>
          <a:bodyPr vert="horz" lIns="243756" tIns="121879" rIns="243756" bIns="121879" anchor="ctr"/>
          <a:lstStyle>
            <a:lvl1pPr marL="0" indent="0" algn="ctr">
              <a:buNone/>
              <a:defRPr sz="2400">
                <a:solidFill>
                  <a:srgbClr val="7F7F7F"/>
                </a:solidFill>
                <a:latin typeface="Lato Regular"/>
                <a:cs typeface="Lato Regular"/>
              </a:defRPr>
            </a:lvl1pPr>
          </a:lstStyle>
          <a:p>
            <a:r>
              <a:rPr lang="en-US" dirty="0"/>
              <a:t>Drag picture here</a:t>
            </a:r>
          </a:p>
        </p:txBody>
      </p:sp>
      <p:sp>
        <p:nvSpPr>
          <p:cNvPr id="20" name="Text Placeholder 3"/>
          <p:cNvSpPr>
            <a:spLocks noGrp="1"/>
          </p:cNvSpPr>
          <p:nvPr>
            <p:ph type="body" sz="half" idx="2"/>
          </p:nvPr>
        </p:nvSpPr>
        <p:spPr>
          <a:xfrm>
            <a:off x="6472672" y="1901536"/>
            <a:ext cx="4050949" cy="3811588"/>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3"/>
          <p:cNvSpPr>
            <a:spLocks noGrp="1"/>
          </p:cNvSpPr>
          <p:nvPr>
            <p:ph type="body" sz="half" idx="14"/>
          </p:nvPr>
        </p:nvSpPr>
        <p:spPr>
          <a:xfrm>
            <a:off x="6472672" y="1476765"/>
            <a:ext cx="1590848" cy="424771"/>
          </a:xfrm>
          <a:prstGeom prst="rect">
            <a:avLst/>
          </a:prstGeom>
        </p:spPr>
        <p:txBody>
          <a:bodyPr/>
          <a:lstStyle>
            <a:lvl1pPr marL="0" indent="0" algn="ctr">
              <a:buNone/>
              <a:defRPr sz="20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12" name="Text Placeholder 7"/>
          <p:cNvSpPr>
            <a:spLocks noGrp="1"/>
          </p:cNvSpPr>
          <p:nvPr>
            <p:ph type="body" sz="quarter" idx="19" hasCustomPrompt="1"/>
          </p:nvPr>
        </p:nvSpPr>
        <p:spPr>
          <a:xfrm>
            <a:off x="-563487" y="743659"/>
            <a:ext cx="1326839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73762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600"/>
                                        <p:tgtEl>
                                          <p:spTgt spid="10"/>
                                        </p:tgtEl>
                                      </p:cBhvr>
                                    </p:animEffect>
                                    <p:anim calcmode="lin" valueType="num">
                                      <p:cBhvr>
                                        <p:cTn id="8" dur="600" fill="hold"/>
                                        <p:tgtEl>
                                          <p:spTgt spid="10"/>
                                        </p:tgtEl>
                                        <p:attrNameLst>
                                          <p:attrName>ppt_x</p:attrName>
                                        </p:attrNameLst>
                                      </p:cBhvr>
                                      <p:tavLst>
                                        <p:tav tm="0">
                                          <p:val>
                                            <p:strVal val="#ppt_x"/>
                                          </p:val>
                                        </p:tav>
                                        <p:tav tm="100000">
                                          <p:val>
                                            <p:strVal val="#ppt_x"/>
                                          </p:val>
                                        </p:tav>
                                      </p:tavLst>
                                    </p:anim>
                                    <p:anim calcmode="lin" valueType="num">
                                      <p:cBhvr>
                                        <p:cTn id="9" dur="6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anim calcmode="lin" valueType="num">
                                      <p:cBhvr>
                                        <p:cTn id="13" dur="600" fill="hold"/>
                                        <p:tgtEl>
                                          <p:spTgt spid="11"/>
                                        </p:tgtEl>
                                        <p:attrNameLst>
                                          <p:attrName>ppt_x</p:attrName>
                                        </p:attrNameLst>
                                      </p:cBhvr>
                                      <p:tavLst>
                                        <p:tav tm="0">
                                          <p:val>
                                            <p:strVal val="#ppt_x"/>
                                          </p:val>
                                        </p:tav>
                                        <p:tav tm="100000">
                                          <p:val>
                                            <p:strVal val="#ppt_x"/>
                                          </p:val>
                                        </p:tav>
                                      </p:tavLst>
                                    </p:anim>
                                    <p:anim calcmode="lin" valueType="num">
                                      <p:cBhvr>
                                        <p:cTn id="14" dur="6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anim calcmode="lin" valueType="num">
                                      <p:cBhvr>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E24C9C7-FE37-BC41-B75F-83D5936C69AF}" type="slidenum">
              <a:rPr lang="en-US" smtClean="0"/>
              <a:t>‹#›</a:t>
            </a:fld>
            <a:endParaRPr lang="en-US"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14" y="655606"/>
            <a:ext cx="4745874" cy="7007232"/>
          </a:xfrm>
          <a:prstGeom prst="rect">
            <a:avLst/>
          </a:prstGeom>
        </p:spPr>
      </p:pic>
      <p:sp>
        <p:nvSpPr>
          <p:cNvPr id="15" name="Picture Placeholder 2"/>
          <p:cNvSpPr>
            <a:spLocks noGrp="1"/>
          </p:cNvSpPr>
          <p:nvPr>
            <p:ph type="pic" sz="quarter" idx="17"/>
          </p:nvPr>
        </p:nvSpPr>
        <p:spPr>
          <a:xfrm>
            <a:off x="2517289" y="2071692"/>
            <a:ext cx="2310779" cy="4080248"/>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8" name="Rounded Rectangle 17"/>
          <p:cNvSpPr/>
          <p:nvPr userDrawn="1"/>
        </p:nvSpPr>
        <p:spPr>
          <a:xfrm flipV="1">
            <a:off x="6511827" y="7263288"/>
            <a:ext cx="434382" cy="434324"/>
          </a:xfrm>
          <a:prstGeom prst="roundRect">
            <a:avLst>
              <a:gd name="adj" fmla="val 5000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 name="Oval 2"/>
          <p:cNvSpPr/>
          <p:nvPr userDrawn="1"/>
        </p:nvSpPr>
        <p:spPr>
          <a:xfrm>
            <a:off x="5797971" y="1616487"/>
            <a:ext cx="443753" cy="443753"/>
          </a:xfrm>
          <a:prstGeom prst="ellipse">
            <a:avLst/>
          </a:prstGeom>
          <a:solidFill>
            <a:srgbClr val="DD9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userDrawn="1"/>
        </p:nvSpPr>
        <p:spPr>
          <a:xfrm>
            <a:off x="5854378" y="3395119"/>
            <a:ext cx="443753" cy="443753"/>
          </a:xfrm>
          <a:prstGeom prst="ellipse">
            <a:avLst/>
          </a:prstGeom>
          <a:solidFill>
            <a:srgbClr val="83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userDrawn="1"/>
        </p:nvSpPr>
        <p:spPr>
          <a:xfrm>
            <a:off x="5233212" y="7252202"/>
            <a:ext cx="443753" cy="443753"/>
          </a:xfrm>
          <a:prstGeom prst="ellipse">
            <a:avLst/>
          </a:prstGeom>
          <a:solidFill>
            <a:srgbClr val="A9D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userDrawn="1"/>
        </p:nvSpPr>
        <p:spPr>
          <a:xfrm>
            <a:off x="5854378" y="7263288"/>
            <a:ext cx="432667" cy="432667"/>
          </a:xfrm>
          <a:prstGeom prst="ellipse">
            <a:avLst/>
          </a:prstGeom>
          <a:solidFill>
            <a:srgbClr val="C60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p:cNvSpPr>
            <a:spLocks noGrp="1"/>
          </p:cNvSpPr>
          <p:nvPr>
            <p:ph type="body" sz="half" idx="2"/>
          </p:nvPr>
        </p:nvSpPr>
        <p:spPr>
          <a:xfrm>
            <a:off x="6511827" y="2202217"/>
            <a:ext cx="5209125" cy="869388"/>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6" name="Text Placeholder 3"/>
          <p:cNvSpPr>
            <a:spLocks noGrp="1"/>
          </p:cNvSpPr>
          <p:nvPr>
            <p:ph type="body" sz="half" idx="59"/>
          </p:nvPr>
        </p:nvSpPr>
        <p:spPr>
          <a:xfrm>
            <a:off x="6511827" y="4012550"/>
            <a:ext cx="5209125" cy="869388"/>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p:cNvSpPr>
            <a:spLocks noGrp="1"/>
          </p:cNvSpPr>
          <p:nvPr>
            <p:ph type="body" sz="half" idx="14"/>
          </p:nvPr>
        </p:nvSpPr>
        <p:spPr>
          <a:xfrm>
            <a:off x="6472672" y="3414101"/>
            <a:ext cx="1590848" cy="424771"/>
          </a:xfrm>
          <a:prstGeom prst="rect">
            <a:avLst/>
          </a:prstGeom>
        </p:spPr>
        <p:txBody>
          <a:bodyPr/>
          <a:lstStyle>
            <a:lvl1pPr marL="0" indent="0" algn="ctr">
              <a:buNone/>
              <a:defRPr sz="20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8" name="Text Placeholder 3"/>
          <p:cNvSpPr>
            <a:spLocks noGrp="1"/>
          </p:cNvSpPr>
          <p:nvPr>
            <p:ph type="body" sz="half" idx="60"/>
          </p:nvPr>
        </p:nvSpPr>
        <p:spPr>
          <a:xfrm>
            <a:off x="6511827" y="1625977"/>
            <a:ext cx="1590848" cy="424771"/>
          </a:xfrm>
          <a:prstGeom prst="rect">
            <a:avLst/>
          </a:prstGeom>
        </p:spPr>
        <p:txBody>
          <a:bodyPr/>
          <a:lstStyle>
            <a:lvl1pPr marL="0" indent="0" algn="ctr">
              <a:buNone/>
              <a:defRPr sz="20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16" name="Text Placeholder 7"/>
          <p:cNvSpPr>
            <a:spLocks noGrp="1"/>
          </p:cNvSpPr>
          <p:nvPr>
            <p:ph type="body" sz="quarter" idx="19" hasCustomPrompt="1"/>
          </p:nvPr>
        </p:nvSpPr>
        <p:spPr>
          <a:xfrm>
            <a:off x="-563487" y="743659"/>
            <a:ext cx="1326839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20" name="Straight Connector 19"/>
          <p:cNvCxnSpPr/>
          <p:nvPr userDrawn="1"/>
        </p:nvCxnSpPr>
        <p:spPr>
          <a:xfrm flipH="1">
            <a:off x="4852294" y="1362339"/>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600"/>
                                        <p:tgtEl>
                                          <p:spTgt spid="14"/>
                                        </p:tgtEl>
                                      </p:cBhvr>
                                    </p:animEffect>
                                    <p:anim calcmode="lin" valueType="num">
                                      <p:cBhvr>
                                        <p:cTn id="8" dur="600" fill="hold"/>
                                        <p:tgtEl>
                                          <p:spTgt spid="14"/>
                                        </p:tgtEl>
                                        <p:attrNameLst>
                                          <p:attrName>ppt_x</p:attrName>
                                        </p:attrNameLst>
                                      </p:cBhvr>
                                      <p:tavLst>
                                        <p:tav tm="0">
                                          <p:val>
                                            <p:strVal val="#ppt_x"/>
                                          </p:val>
                                        </p:tav>
                                        <p:tav tm="100000">
                                          <p:val>
                                            <p:strVal val="#ppt_x"/>
                                          </p:val>
                                        </p:tav>
                                      </p:tavLst>
                                    </p:anim>
                                    <p:anim calcmode="lin" valueType="num">
                                      <p:cBhvr>
                                        <p:cTn id="9" dur="540" decel="100000" fill="hold"/>
                                        <p:tgtEl>
                                          <p:spTgt spid="1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600"/>
                                        <p:tgtEl>
                                          <p:spTgt spid="15"/>
                                        </p:tgtEl>
                                      </p:cBhvr>
                                    </p:animEffect>
                                    <p:anim calcmode="lin" valueType="num">
                                      <p:cBhvr>
                                        <p:cTn id="14" dur="600" fill="hold"/>
                                        <p:tgtEl>
                                          <p:spTgt spid="15"/>
                                        </p:tgtEl>
                                        <p:attrNameLst>
                                          <p:attrName>ppt_x</p:attrName>
                                        </p:attrNameLst>
                                      </p:cBhvr>
                                      <p:tavLst>
                                        <p:tav tm="0">
                                          <p:val>
                                            <p:strVal val="#ppt_x"/>
                                          </p:val>
                                        </p:tav>
                                        <p:tav tm="100000">
                                          <p:val>
                                            <p:strVal val="#ppt_x"/>
                                          </p:val>
                                        </p:tav>
                                      </p:tavLst>
                                    </p:anim>
                                    <p:anim calcmode="lin" valueType="num">
                                      <p:cBhvr>
                                        <p:cTn id="15" dur="540" decel="100000" fill="hold"/>
                                        <p:tgtEl>
                                          <p:spTgt spid="15"/>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childTnLst>
                          </p:cTn>
                        </p:par>
                        <p:par>
                          <p:cTn id="17" fill="hold">
                            <p:stCondLst>
                              <p:cond delay="600"/>
                            </p:stCondLst>
                            <p:childTnLst>
                              <p:par>
                                <p:cTn id="18" presetID="53" presetClass="entr" presetSubtype="16"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300" fill="hold"/>
                                        <p:tgtEl>
                                          <p:spTgt spid="18"/>
                                        </p:tgtEl>
                                        <p:attrNameLst>
                                          <p:attrName>ppt_w</p:attrName>
                                        </p:attrNameLst>
                                      </p:cBhvr>
                                      <p:tavLst>
                                        <p:tav tm="0">
                                          <p:val>
                                            <p:fltVal val="0"/>
                                          </p:val>
                                        </p:tav>
                                        <p:tav tm="100000">
                                          <p:val>
                                            <p:strVal val="#ppt_w"/>
                                          </p:val>
                                        </p:tav>
                                      </p:tavLst>
                                    </p:anim>
                                    <p:anim calcmode="lin" valueType="num">
                                      <p:cBhvr>
                                        <p:cTn id="21" dur="300" fill="hold"/>
                                        <p:tgtEl>
                                          <p:spTgt spid="18"/>
                                        </p:tgtEl>
                                        <p:attrNameLst>
                                          <p:attrName>ppt_h</p:attrName>
                                        </p:attrNameLst>
                                      </p:cBhvr>
                                      <p:tavLst>
                                        <p:tav tm="0">
                                          <p:val>
                                            <p:fltVal val="0"/>
                                          </p:val>
                                        </p:tav>
                                        <p:tav tm="100000">
                                          <p:val>
                                            <p:strVal val="#ppt_h"/>
                                          </p:val>
                                        </p:tav>
                                      </p:tavLst>
                                    </p:anim>
                                    <p:animEffect transition="in" filter="fade">
                                      <p:cBhvr>
                                        <p:cTn id="22" dur="300"/>
                                        <p:tgtEl>
                                          <p:spTgt spid="18"/>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anim calcmode="lin" valueType="num">
                                      <p:cBhvr>
                                        <p:cTn id="2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13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230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4" name="image2.png"/>
          <p:cNvPicPr/>
          <p:nvPr userDrawn="1"/>
        </p:nvPicPr>
        <p:blipFill>
          <a:blip r:embed="rId2">
            <a:extLst/>
          </a:blip>
          <a:stretch>
            <a:fillRect/>
          </a:stretch>
        </p:blipFill>
        <p:spPr>
          <a:xfrm>
            <a:off x="8662737" y="365125"/>
            <a:ext cx="2791326" cy="5941639"/>
          </a:xfrm>
          <a:prstGeom prst="rect">
            <a:avLst/>
          </a:prstGeom>
          <a:ln w="12700" cap="flat">
            <a:noFill/>
            <a:miter lim="400000"/>
          </a:ln>
          <a:effectLst/>
        </p:spPr>
      </p:pic>
      <p:sp>
        <p:nvSpPr>
          <p:cNvPr id="10" name="Picture Placeholder 10"/>
          <p:cNvSpPr>
            <a:spLocks noGrp="1"/>
          </p:cNvSpPr>
          <p:nvPr>
            <p:ph type="pic" sz="quarter" idx="12"/>
          </p:nvPr>
        </p:nvSpPr>
        <p:spPr>
          <a:xfrm>
            <a:off x="8870090" y="1184450"/>
            <a:ext cx="2376620" cy="4302987"/>
          </a:xfrm>
          <a:prstGeom prst="rect">
            <a:avLst/>
          </a:prstGeom>
        </p:spPr>
        <p:txBody>
          <a:bodyPr/>
          <a:lstStyle/>
          <a:p>
            <a:endParaRPr lang="en-US" dirty="0"/>
          </a:p>
        </p:txBody>
      </p:sp>
      <p:sp>
        <p:nvSpPr>
          <p:cNvPr id="17" name="Text Placeholder 3"/>
          <p:cNvSpPr>
            <a:spLocks noGrp="1"/>
          </p:cNvSpPr>
          <p:nvPr>
            <p:ph type="body" sz="half" idx="2"/>
          </p:nvPr>
        </p:nvSpPr>
        <p:spPr>
          <a:xfrm>
            <a:off x="838200" y="2041672"/>
            <a:ext cx="5562600" cy="3811588"/>
          </a:xfrm>
          <a:prstGeom prst="rect">
            <a:avLst/>
          </a:prstGeom>
        </p:spPr>
        <p:txBody>
          <a:bodyPr/>
          <a:lstStyle>
            <a:lvl1pPr marL="0" indent="0">
              <a:buNone/>
              <a:defRPr sz="16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6071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972215"/>
          </a:xfrm>
          <a:prstGeom prst="rect">
            <a:avLst/>
          </a:prstGeom>
        </p:spPr>
      </p:pic>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6" name="Rectangle 5"/>
          <p:cNvSpPr/>
          <p:nvPr userDrawn="1"/>
        </p:nvSpPr>
        <p:spPr>
          <a:xfrm>
            <a:off x="0" y="4479925"/>
            <a:ext cx="7533861" cy="15829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838200" y="4608615"/>
            <a:ext cx="10515600" cy="1325563"/>
          </a:xfrm>
        </p:spPr>
        <p:txBody>
          <a:bodyPr/>
          <a:lstStyle>
            <a:lvl1pPr>
              <a:defRPr>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586264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4" name="AutoShape 8"/>
          <p:cNvSpPr>
            <a:spLocks/>
          </p:cNvSpPr>
          <p:nvPr userDrawn="1"/>
        </p:nvSpPr>
        <p:spPr bwMode="auto">
          <a:xfrm>
            <a:off x="995270" y="2286000"/>
            <a:ext cx="5056207" cy="367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7858" y="0"/>
                </a:moveTo>
                <a:cubicBezTo>
                  <a:pt x="3518" y="0"/>
                  <a:pt x="0" y="4835"/>
                  <a:pt x="0" y="10800"/>
                </a:cubicBezTo>
                <a:cubicBezTo>
                  <a:pt x="0" y="16764"/>
                  <a:pt x="3518" y="21599"/>
                  <a:pt x="7858" y="21599"/>
                </a:cubicBezTo>
                <a:cubicBezTo>
                  <a:pt x="11773" y="21599"/>
                  <a:pt x="15018" y="17665"/>
                  <a:pt x="15616" y="12517"/>
                </a:cubicBezTo>
                <a:lnTo>
                  <a:pt x="21599" y="10779"/>
                </a:lnTo>
                <a:lnTo>
                  <a:pt x="15613" y="9058"/>
                </a:lnTo>
                <a:cubicBezTo>
                  <a:pt x="15007" y="3922"/>
                  <a:pt x="11766" y="0"/>
                  <a:pt x="7858" y="0"/>
                </a:cubicBezTo>
                <a:close/>
              </a:path>
            </a:pathLst>
          </a:custGeom>
          <a:solidFill>
            <a:srgbClr val="A5A5A5"/>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7" name="AutoShape 11"/>
          <p:cNvSpPr>
            <a:spLocks/>
          </p:cNvSpPr>
          <p:nvPr userDrawn="1"/>
        </p:nvSpPr>
        <p:spPr bwMode="auto">
          <a:xfrm>
            <a:off x="-2228348" y="2179950"/>
            <a:ext cx="602179" cy="549815"/>
          </a:xfrm>
          <a:custGeom>
            <a:avLst/>
            <a:gdLst>
              <a:gd name="T0" fmla="+- 0 10794 37"/>
              <a:gd name="T1" fmla="*/ T0 w 21514"/>
              <a:gd name="T2" fmla="+- 0 10805 11"/>
              <a:gd name="T3" fmla="*/ 10805 h 21589"/>
              <a:gd name="T4" fmla="+- 0 10794 37"/>
              <a:gd name="T5" fmla="*/ T4 w 21514"/>
              <a:gd name="T6" fmla="+- 0 10805 11"/>
              <a:gd name="T7" fmla="*/ 10805 h 21589"/>
              <a:gd name="T8" fmla="+- 0 10794 37"/>
              <a:gd name="T9" fmla="*/ T8 w 21514"/>
              <a:gd name="T10" fmla="+- 0 10805 11"/>
              <a:gd name="T11" fmla="*/ 10805 h 21589"/>
              <a:gd name="T12" fmla="+- 0 10794 37"/>
              <a:gd name="T13" fmla="*/ T12 w 21514"/>
              <a:gd name="T14" fmla="+- 0 10805 11"/>
              <a:gd name="T15" fmla="*/ 10805 h 21589"/>
            </a:gdLst>
            <a:ahLst/>
            <a:cxnLst>
              <a:cxn ang="0">
                <a:pos x="T1" y="T3"/>
              </a:cxn>
              <a:cxn ang="0">
                <a:pos x="T5" y="T7"/>
              </a:cxn>
              <a:cxn ang="0">
                <a:pos x="T9" y="T11"/>
              </a:cxn>
              <a:cxn ang="0">
                <a:pos x="T13" y="T15"/>
              </a:cxn>
            </a:cxnLst>
            <a:rect l="0" t="0" r="r" b="b"/>
            <a:pathLst>
              <a:path w="21514" h="21589">
                <a:moveTo>
                  <a:pt x="21361" y="20641"/>
                </a:moveTo>
                <a:cubicBezTo>
                  <a:pt x="21548" y="20866"/>
                  <a:pt x="21563" y="21109"/>
                  <a:pt x="21408" y="21357"/>
                </a:cubicBezTo>
                <a:cubicBezTo>
                  <a:pt x="21319" y="21501"/>
                  <a:pt x="21195" y="21577"/>
                  <a:pt x="21038" y="21588"/>
                </a:cubicBezTo>
                <a:cubicBezTo>
                  <a:pt x="20963" y="21588"/>
                  <a:pt x="20895" y="21560"/>
                  <a:pt x="20836" y="21507"/>
                </a:cubicBezTo>
                <a:lnTo>
                  <a:pt x="15037" y="17552"/>
                </a:lnTo>
                <a:cubicBezTo>
                  <a:pt x="14487" y="18272"/>
                  <a:pt x="13903" y="18878"/>
                  <a:pt x="13294" y="19374"/>
                </a:cubicBezTo>
                <a:cubicBezTo>
                  <a:pt x="12685" y="19871"/>
                  <a:pt x="12081" y="20235"/>
                  <a:pt x="11482" y="20460"/>
                </a:cubicBezTo>
                <a:cubicBezTo>
                  <a:pt x="10887" y="20692"/>
                  <a:pt x="10320" y="20779"/>
                  <a:pt x="9786" y="20725"/>
                </a:cubicBezTo>
                <a:cubicBezTo>
                  <a:pt x="9249" y="20669"/>
                  <a:pt x="8774" y="20460"/>
                  <a:pt x="8355" y="20091"/>
                </a:cubicBezTo>
                <a:cubicBezTo>
                  <a:pt x="7788" y="19594"/>
                  <a:pt x="7432" y="18884"/>
                  <a:pt x="7291" y="17947"/>
                </a:cubicBezTo>
                <a:cubicBezTo>
                  <a:pt x="7148" y="17016"/>
                  <a:pt x="7181" y="15992"/>
                  <a:pt x="7392" y="14861"/>
                </a:cubicBezTo>
                <a:lnTo>
                  <a:pt x="3996" y="11855"/>
                </a:lnTo>
                <a:cubicBezTo>
                  <a:pt x="3427" y="12151"/>
                  <a:pt x="2883" y="12295"/>
                  <a:pt x="2366" y="12283"/>
                </a:cubicBezTo>
                <a:cubicBezTo>
                  <a:pt x="1843" y="12278"/>
                  <a:pt x="1387" y="12097"/>
                  <a:pt x="991" y="11745"/>
                </a:cubicBezTo>
                <a:cubicBezTo>
                  <a:pt x="609" y="11392"/>
                  <a:pt x="340" y="10924"/>
                  <a:pt x="178" y="10334"/>
                </a:cubicBezTo>
                <a:cubicBezTo>
                  <a:pt x="16" y="9745"/>
                  <a:pt x="-37" y="9085"/>
                  <a:pt x="26" y="8346"/>
                </a:cubicBezTo>
                <a:cubicBezTo>
                  <a:pt x="87" y="7607"/>
                  <a:pt x="253" y="6831"/>
                  <a:pt x="532" y="6022"/>
                </a:cubicBezTo>
                <a:cubicBezTo>
                  <a:pt x="808" y="5212"/>
                  <a:pt x="1180" y="4417"/>
                  <a:pt x="1654" y="3647"/>
                </a:cubicBezTo>
                <a:cubicBezTo>
                  <a:pt x="2124" y="2868"/>
                  <a:pt x="2644" y="2208"/>
                  <a:pt x="3214" y="1653"/>
                </a:cubicBezTo>
                <a:cubicBezTo>
                  <a:pt x="3780" y="1100"/>
                  <a:pt x="4347" y="682"/>
                  <a:pt x="4919" y="400"/>
                </a:cubicBezTo>
                <a:cubicBezTo>
                  <a:pt x="5485" y="127"/>
                  <a:pt x="6031" y="-11"/>
                  <a:pt x="6549" y="0"/>
                </a:cubicBezTo>
                <a:cubicBezTo>
                  <a:pt x="7069" y="5"/>
                  <a:pt x="7523" y="186"/>
                  <a:pt x="7912" y="539"/>
                </a:cubicBezTo>
                <a:cubicBezTo>
                  <a:pt x="8308" y="908"/>
                  <a:pt x="8582" y="1393"/>
                  <a:pt x="8736" y="1988"/>
                </a:cubicBezTo>
                <a:cubicBezTo>
                  <a:pt x="8889" y="2589"/>
                  <a:pt x="8936" y="3255"/>
                  <a:pt x="8877" y="3994"/>
                </a:cubicBezTo>
                <a:lnTo>
                  <a:pt x="12252" y="7034"/>
                </a:lnTo>
                <a:cubicBezTo>
                  <a:pt x="13081" y="6467"/>
                  <a:pt x="13885" y="6137"/>
                  <a:pt x="14662" y="6047"/>
                </a:cubicBezTo>
                <a:cubicBezTo>
                  <a:pt x="15440" y="5960"/>
                  <a:pt x="16112" y="6168"/>
                  <a:pt x="16679" y="6682"/>
                </a:cubicBezTo>
                <a:cubicBezTo>
                  <a:pt x="17091" y="7051"/>
                  <a:pt x="17391" y="7542"/>
                  <a:pt x="17583" y="8148"/>
                </a:cubicBezTo>
                <a:cubicBezTo>
                  <a:pt x="17773" y="8752"/>
                  <a:pt x="17859" y="9432"/>
                  <a:pt x="17845" y="10179"/>
                </a:cubicBezTo>
                <a:cubicBezTo>
                  <a:pt x="17829" y="10929"/>
                  <a:pt x="17717" y="11722"/>
                  <a:pt x="17503" y="12571"/>
                </a:cubicBezTo>
                <a:cubicBezTo>
                  <a:pt x="17290" y="13414"/>
                  <a:pt x="16979" y="14263"/>
                  <a:pt x="16569" y="15110"/>
                </a:cubicBezTo>
                <a:lnTo>
                  <a:pt x="21361" y="20641"/>
                </a:lnTo>
                <a:close/>
                <a:moveTo>
                  <a:pt x="2087" y="9948"/>
                </a:moveTo>
                <a:cubicBezTo>
                  <a:pt x="2244" y="10075"/>
                  <a:pt x="2431" y="10143"/>
                  <a:pt x="2649" y="10143"/>
                </a:cubicBezTo>
                <a:cubicBezTo>
                  <a:pt x="2881" y="10143"/>
                  <a:pt x="3125" y="10058"/>
                  <a:pt x="3382" y="9906"/>
                </a:cubicBezTo>
                <a:cubicBezTo>
                  <a:pt x="3637" y="9745"/>
                  <a:pt x="3907" y="9536"/>
                  <a:pt x="4183" y="9282"/>
                </a:cubicBezTo>
                <a:cubicBezTo>
                  <a:pt x="4460" y="9023"/>
                  <a:pt x="4731" y="8727"/>
                  <a:pt x="4998" y="8385"/>
                </a:cubicBezTo>
                <a:cubicBezTo>
                  <a:pt x="5263" y="8041"/>
                  <a:pt x="5511" y="7683"/>
                  <a:pt x="5743" y="7316"/>
                </a:cubicBezTo>
                <a:cubicBezTo>
                  <a:pt x="5813" y="7189"/>
                  <a:pt x="5844" y="7051"/>
                  <a:pt x="5820" y="6902"/>
                </a:cubicBezTo>
                <a:cubicBezTo>
                  <a:pt x="5797" y="6758"/>
                  <a:pt x="5743" y="6637"/>
                  <a:pt x="5652" y="6549"/>
                </a:cubicBezTo>
                <a:cubicBezTo>
                  <a:pt x="5549" y="6456"/>
                  <a:pt x="5434" y="6417"/>
                  <a:pt x="5310" y="6434"/>
                </a:cubicBezTo>
                <a:cubicBezTo>
                  <a:pt x="5186" y="6445"/>
                  <a:pt x="5083" y="6521"/>
                  <a:pt x="5001" y="6654"/>
                </a:cubicBezTo>
                <a:cubicBezTo>
                  <a:pt x="4417" y="7590"/>
                  <a:pt x="3902" y="8236"/>
                  <a:pt x="3455" y="8588"/>
                </a:cubicBezTo>
                <a:cubicBezTo>
                  <a:pt x="3005" y="8935"/>
                  <a:pt x="2736" y="9093"/>
                  <a:pt x="2647" y="9057"/>
                </a:cubicBezTo>
                <a:cubicBezTo>
                  <a:pt x="2541" y="8969"/>
                  <a:pt x="2424" y="8935"/>
                  <a:pt x="2298" y="8964"/>
                </a:cubicBezTo>
                <a:cubicBezTo>
                  <a:pt x="2171" y="8989"/>
                  <a:pt x="2070" y="9057"/>
                  <a:pt x="1996" y="9167"/>
                </a:cubicBezTo>
                <a:cubicBezTo>
                  <a:pt x="1923" y="9294"/>
                  <a:pt x="1895" y="9432"/>
                  <a:pt x="1918" y="9578"/>
                </a:cubicBezTo>
                <a:cubicBezTo>
                  <a:pt x="1942" y="9728"/>
                  <a:pt x="1998" y="9849"/>
                  <a:pt x="2087" y="9948"/>
                </a:cubicBezTo>
                <a:moveTo>
                  <a:pt x="9299" y="14647"/>
                </a:moveTo>
                <a:cubicBezTo>
                  <a:pt x="9357" y="14720"/>
                  <a:pt x="9444" y="14757"/>
                  <a:pt x="9554" y="14757"/>
                </a:cubicBezTo>
                <a:cubicBezTo>
                  <a:pt x="9704" y="14757"/>
                  <a:pt x="9828" y="14681"/>
                  <a:pt x="9924" y="14526"/>
                </a:cubicBezTo>
                <a:cubicBezTo>
                  <a:pt x="9999" y="14399"/>
                  <a:pt x="10029" y="14266"/>
                  <a:pt x="10011" y="14131"/>
                </a:cubicBezTo>
                <a:cubicBezTo>
                  <a:pt x="9999" y="13993"/>
                  <a:pt x="9940" y="13877"/>
                  <a:pt x="9835" y="13784"/>
                </a:cubicBezTo>
                <a:lnTo>
                  <a:pt x="5945" y="10301"/>
                </a:lnTo>
                <a:cubicBezTo>
                  <a:pt x="5825" y="10428"/>
                  <a:pt x="5701" y="10549"/>
                  <a:pt x="5579" y="10670"/>
                </a:cubicBezTo>
                <a:cubicBezTo>
                  <a:pt x="5457" y="10791"/>
                  <a:pt x="5333" y="10901"/>
                  <a:pt x="5216" y="10989"/>
                </a:cubicBezTo>
                <a:lnTo>
                  <a:pt x="9299" y="14647"/>
                </a:lnTo>
                <a:close/>
                <a:moveTo>
                  <a:pt x="14353" y="15028"/>
                </a:moveTo>
                <a:cubicBezTo>
                  <a:pt x="14428" y="14918"/>
                  <a:pt x="14459" y="14791"/>
                  <a:pt x="14444" y="14641"/>
                </a:cubicBezTo>
                <a:cubicBezTo>
                  <a:pt x="14428" y="14495"/>
                  <a:pt x="14370" y="14373"/>
                  <a:pt x="14264" y="14283"/>
                </a:cubicBezTo>
                <a:cubicBezTo>
                  <a:pt x="14175" y="14196"/>
                  <a:pt x="14067" y="14156"/>
                  <a:pt x="13943" y="14173"/>
                </a:cubicBezTo>
                <a:cubicBezTo>
                  <a:pt x="13821" y="14196"/>
                  <a:pt x="13718" y="14266"/>
                  <a:pt x="13648" y="14393"/>
                </a:cubicBezTo>
                <a:cubicBezTo>
                  <a:pt x="13266" y="15005"/>
                  <a:pt x="12882" y="15530"/>
                  <a:pt x="12498" y="15959"/>
                </a:cubicBezTo>
                <a:cubicBezTo>
                  <a:pt x="12114" y="16387"/>
                  <a:pt x="11758" y="16731"/>
                  <a:pt x="11428" y="16977"/>
                </a:cubicBezTo>
                <a:cubicBezTo>
                  <a:pt x="11097" y="17225"/>
                  <a:pt x="10807" y="17386"/>
                  <a:pt x="10554" y="17462"/>
                </a:cubicBezTo>
                <a:cubicBezTo>
                  <a:pt x="10299" y="17541"/>
                  <a:pt x="10118" y="17518"/>
                  <a:pt x="10013" y="17403"/>
                </a:cubicBezTo>
                <a:cubicBezTo>
                  <a:pt x="9910" y="17315"/>
                  <a:pt x="9800" y="17281"/>
                  <a:pt x="9685" y="17310"/>
                </a:cubicBezTo>
                <a:cubicBezTo>
                  <a:pt x="9568" y="17335"/>
                  <a:pt x="9472" y="17420"/>
                  <a:pt x="9399" y="17552"/>
                </a:cubicBezTo>
                <a:cubicBezTo>
                  <a:pt x="9324" y="17662"/>
                  <a:pt x="9292" y="17789"/>
                  <a:pt x="9303" y="17936"/>
                </a:cubicBezTo>
                <a:cubicBezTo>
                  <a:pt x="9315" y="18085"/>
                  <a:pt x="9376" y="18207"/>
                  <a:pt x="9488" y="18294"/>
                </a:cubicBezTo>
                <a:cubicBezTo>
                  <a:pt x="9706" y="18503"/>
                  <a:pt x="9961" y="18604"/>
                  <a:pt x="10261" y="18604"/>
                </a:cubicBezTo>
                <a:cubicBezTo>
                  <a:pt x="10568" y="18604"/>
                  <a:pt x="10898" y="18508"/>
                  <a:pt x="11254" y="18317"/>
                </a:cubicBezTo>
                <a:cubicBezTo>
                  <a:pt x="11610" y="18125"/>
                  <a:pt x="11964" y="17865"/>
                  <a:pt x="12325" y="17541"/>
                </a:cubicBezTo>
                <a:cubicBezTo>
                  <a:pt x="12683" y="17214"/>
                  <a:pt x="13034" y="16836"/>
                  <a:pt x="13379" y="16399"/>
                </a:cubicBezTo>
                <a:cubicBezTo>
                  <a:pt x="13721" y="15959"/>
                  <a:pt x="14046" y="15502"/>
                  <a:pt x="14353" y="15028"/>
                </a:cubicBezTo>
              </a:path>
            </a:pathLst>
          </a:custGeom>
          <a:solidFill>
            <a:schemeClr val="bg1"/>
          </a:solidFill>
          <a:ln>
            <a:noFill/>
          </a:ln>
          <a:effectLst/>
          <a:extLst/>
        </p:spPr>
        <p:txBody>
          <a:bodyPr lIns="38100" tIns="38100" rIns="38100" bIns="38100" anchor="ctr"/>
          <a:lstStyle/>
          <a:p>
            <a:pPr defTabSz="457200">
              <a:defRPr/>
            </a:pPr>
            <a:endParaRPr lang="es-ES" sz="3000" dirty="0">
              <a:solidFill>
                <a:srgbClr val="FFFFFF"/>
              </a:solidFill>
              <a:effectLst>
                <a:outerShdw blurRad="38100" dist="38100" dir="2700000" algn="tl">
                  <a:srgbClr val="000000"/>
                </a:outerShdw>
              </a:effectLst>
              <a:cs typeface="Gill Sans" charset="0"/>
            </a:endParaRPr>
          </a:p>
        </p:txBody>
      </p:sp>
      <p:sp>
        <p:nvSpPr>
          <p:cNvPr id="9" name="AutoShape 14"/>
          <p:cNvSpPr>
            <a:spLocks/>
          </p:cNvSpPr>
          <p:nvPr userDrawn="1"/>
        </p:nvSpPr>
        <p:spPr bwMode="auto">
          <a:xfrm>
            <a:off x="14292730" y="-420088"/>
            <a:ext cx="41275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s-ES" sz="2300" b="1" dirty="0">
                <a:solidFill>
                  <a:srgbClr val="FFFFFF"/>
                </a:solidFill>
                <a:latin typeface="Lato" charset="0"/>
                <a:cs typeface="Lato" charset="0"/>
                <a:sym typeface="Lato" charset="0"/>
              </a:rPr>
              <a:t>App Star</a:t>
            </a:r>
            <a:endParaRPr lang="es-ES" dirty="0">
              <a:cs typeface="Gill Sans" charset="0"/>
            </a:endParaRPr>
          </a:p>
        </p:txBody>
      </p:sp>
      <p:pic>
        <p:nvPicPr>
          <p:cNvPr id="12" name="Picture 5" descr="mockup_0014_iPad_FRONT_black.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169650" y="227386"/>
            <a:ext cx="4119981" cy="66306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 name="Picture 8" descr="mockup_0006_iPhone_-FRONT_black.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432912" y="1823328"/>
            <a:ext cx="2307813" cy="486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6" name="Oval 15"/>
          <p:cNvSpPr/>
          <p:nvPr userDrawn="1"/>
        </p:nvSpPr>
        <p:spPr>
          <a:xfrm>
            <a:off x="-2069922" y="1375401"/>
            <a:ext cx="443753" cy="443753"/>
          </a:xfrm>
          <a:prstGeom prst="ellipse">
            <a:avLst/>
          </a:prstGeom>
          <a:solidFill>
            <a:srgbClr val="A9D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448756" y="1386487"/>
            <a:ext cx="432667" cy="432667"/>
          </a:xfrm>
          <a:prstGeom prst="ellipse">
            <a:avLst/>
          </a:prstGeom>
          <a:solidFill>
            <a:srgbClr val="C60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0"/>
          <p:cNvSpPr>
            <a:spLocks noGrp="1"/>
          </p:cNvSpPr>
          <p:nvPr>
            <p:ph type="pic" sz="quarter" idx="11"/>
          </p:nvPr>
        </p:nvSpPr>
        <p:spPr>
          <a:xfrm>
            <a:off x="5696265" y="2454858"/>
            <a:ext cx="1834088" cy="3320707"/>
          </a:xfrm>
          <a:prstGeom prst="rect">
            <a:avLst/>
          </a:prstGeom>
        </p:spPr>
        <p:txBody>
          <a:bodyPr/>
          <a:lstStyle/>
          <a:p>
            <a:endParaRPr lang="en-US" dirty="0"/>
          </a:p>
        </p:txBody>
      </p:sp>
      <p:sp>
        <p:nvSpPr>
          <p:cNvPr id="33" name="Picture Placeholder 32"/>
          <p:cNvSpPr>
            <a:spLocks noGrp="1"/>
          </p:cNvSpPr>
          <p:nvPr>
            <p:ph type="pic" sz="quarter" idx="13"/>
          </p:nvPr>
        </p:nvSpPr>
        <p:spPr>
          <a:xfrm>
            <a:off x="7402427" y="763198"/>
            <a:ext cx="3654425" cy="4787900"/>
          </a:xfrm>
          <a:prstGeom prst="rect">
            <a:avLst/>
          </a:prstGeom>
        </p:spPr>
        <p:txBody>
          <a:bodyPr/>
          <a:lstStyle/>
          <a:p>
            <a:endParaRPr lang="en-US" dirty="0"/>
          </a:p>
        </p:txBody>
      </p:sp>
      <p:sp>
        <p:nvSpPr>
          <p:cNvPr id="35" name="Text Placeholder 3"/>
          <p:cNvSpPr>
            <a:spLocks noGrp="1"/>
          </p:cNvSpPr>
          <p:nvPr>
            <p:ph type="body" sz="half" idx="63"/>
          </p:nvPr>
        </p:nvSpPr>
        <p:spPr>
          <a:xfrm>
            <a:off x="1501345" y="3340870"/>
            <a:ext cx="2685644" cy="1776561"/>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8" name="AutoShape 8"/>
          <p:cNvSpPr>
            <a:spLocks/>
          </p:cNvSpPr>
          <p:nvPr userDrawn="1"/>
        </p:nvSpPr>
        <p:spPr bwMode="auto">
          <a:xfrm>
            <a:off x="6613309" y="3775565"/>
            <a:ext cx="3624604" cy="26315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7858" y="0"/>
                </a:moveTo>
                <a:cubicBezTo>
                  <a:pt x="3518" y="0"/>
                  <a:pt x="0" y="4835"/>
                  <a:pt x="0" y="10800"/>
                </a:cubicBezTo>
                <a:cubicBezTo>
                  <a:pt x="0" y="16764"/>
                  <a:pt x="3518" y="21599"/>
                  <a:pt x="7858" y="21599"/>
                </a:cubicBezTo>
                <a:cubicBezTo>
                  <a:pt x="11773" y="21599"/>
                  <a:pt x="15018" y="17665"/>
                  <a:pt x="15616" y="12517"/>
                </a:cubicBezTo>
                <a:lnTo>
                  <a:pt x="21599" y="10779"/>
                </a:lnTo>
                <a:lnTo>
                  <a:pt x="15613" y="9058"/>
                </a:lnTo>
                <a:cubicBezTo>
                  <a:pt x="15007" y="3922"/>
                  <a:pt x="11766" y="0"/>
                  <a:pt x="7858" y="0"/>
                </a:cubicBezTo>
                <a:close/>
              </a:path>
            </a:pathLst>
          </a:custGeom>
          <a:solidFill>
            <a:srgbClr val="A9D52C"/>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6" name="Text Placeholder 3"/>
          <p:cNvSpPr>
            <a:spLocks noGrp="1"/>
          </p:cNvSpPr>
          <p:nvPr>
            <p:ph type="body" sz="half" idx="64"/>
          </p:nvPr>
        </p:nvSpPr>
        <p:spPr>
          <a:xfrm>
            <a:off x="7065382" y="4482467"/>
            <a:ext cx="1776891" cy="1294083"/>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7048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9" name="Oval 38"/>
          <p:cNvSpPr>
            <a:spLocks/>
          </p:cNvSpPr>
          <p:nvPr/>
        </p:nvSpPr>
        <p:spPr bwMode="auto">
          <a:xfrm flipH="1">
            <a:off x="4105998" y="2027582"/>
            <a:ext cx="3747908" cy="3750547"/>
          </a:xfrm>
          <a:prstGeom prst="ellipse">
            <a:avLst/>
          </a:prstGeom>
          <a:solidFill>
            <a:srgbClr val="C60190"/>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43" name="Oval 42"/>
          <p:cNvSpPr>
            <a:spLocks/>
          </p:cNvSpPr>
          <p:nvPr/>
        </p:nvSpPr>
        <p:spPr bwMode="auto">
          <a:xfrm flipH="1">
            <a:off x="7853906" y="2027582"/>
            <a:ext cx="3747908" cy="3750547"/>
          </a:xfrm>
          <a:prstGeom prst="ellipse">
            <a:avLst/>
          </a:prstGeom>
          <a:solidFill>
            <a:srgbClr val="DD9932"/>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2" name="Title 1"/>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Oval 4"/>
          <p:cNvSpPr>
            <a:spLocks/>
          </p:cNvSpPr>
          <p:nvPr/>
        </p:nvSpPr>
        <p:spPr bwMode="auto">
          <a:xfrm flipH="1">
            <a:off x="470620" y="2027582"/>
            <a:ext cx="3747908" cy="3750547"/>
          </a:xfrm>
          <a:prstGeom prst="ellipse">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34" name="Oval 33"/>
          <p:cNvSpPr/>
          <p:nvPr userDrawn="1"/>
        </p:nvSpPr>
        <p:spPr>
          <a:xfrm>
            <a:off x="3434079" y="3183429"/>
            <a:ext cx="1323831" cy="1323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userDrawn="1"/>
        </p:nvSpPr>
        <p:spPr>
          <a:xfrm>
            <a:off x="7147039" y="3206500"/>
            <a:ext cx="1323831" cy="13238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itle 1"/>
          <p:cNvSpPr txBox="1">
            <a:spLocks/>
          </p:cNvSpPr>
          <p:nvPr userDrawn="1"/>
        </p:nvSpPr>
        <p:spPr>
          <a:xfrm>
            <a:off x="1304025" y="2915731"/>
            <a:ext cx="1878665" cy="1223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A5A5A5"/>
                </a:solidFill>
                <a:latin typeface="Avenir Next" charset="0"/>
                <a:ea typeface="Avenir Next" charset="0"/>
                <a:cs typeface="Avenir Next" charset="0"/>
              </a:defRPr>
            </a:lvl1pPr>
          </a:lstStyle>
          <a:p>
            <a:r>
              <a:rPr lang="en-US" sz="6000" b="1" i="0" dirty="0">
                <a:solidFill>
                  <a:schemeClr val="bg1"/>
                </a:solidFill>
                <a:latin typeface="Avenir Next Demi Bold" charset="0"/>
                <a:ea typeface="Avenir Next Demi Bold" charset="0"/>
                <a:cs typeface="Avenir Next Demi Bold" charset="0"/>
              </a:rPr>
              <a:t>70%</a:t>
            </a:r>
          </a:p>
        </p:txBody>
      </p:sp>
      <p:sp>
        <p:nvSpPr>
          <p:cNvPr id="47" name="Title 1"/>
          <p:cNvSpPr txBox="1">
            <a:spLocks/>
          </p:cNvSpPr>
          <p:nvPr userDrawn="1"/>
        </p:nvSpPr>
        <p:spPr>
          <a:xfrm>
            <a:off x="5009299" y="2915731"/>
            <a:ext cx="1878665" cy="1223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A5A5A5"/>
                </a:solidFill>
                <a:latin typeface="Avenir Next" charset="0"/>
                <a:ea typeface="Avenir Next" charset="0"/>
                <a:cs typeface="Avenir Next" charset="0"/>
              </a:defRPr>
            </a:lvl1pPr>
          </a:lstStyle>
          <a:p>
            <a:r>
              <a:rPr lang="en-US" sz="6000" b="1" i="0" dirty="0">
                <a:solidFill>
                  <a:schemeClr val="bg1"/>
                </a:solidFill>
                <a:latin typeface="Avenir Next Demi Bold" charset="0"/>
                <a:ea typeface="Avenir Next Demi Bold" charset="0"/>
                <a:cs typeface="Avenir Next Demi Bold" charset="0"/>
              </a:rPr>
              <a:t>70%</a:t>
            </a:r>
          </a:p>
        </p:txBody>
      </p:sp>
      <p:sp>
        <p:nvSpPr>
          <p:cNvPr id="51" name="Title 1"/>
          <p:cNvSpPr txBox="1">
            <a:spLocks/>
          </p:cNvSpPr>
          <p:nvPr userDrawn="1"/>
        </p:nvSpPr>
        <p:spPr>
          <a:xfrm>
            <a:off x="8711425" y="2915731"/>
            <a:ext cx="1878665" cy="1223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A5A5A5"/>
                </a:solidFill>
                <a:latin typeface="Avenir Next" charset="0"/>
                <a:ea typeface="Avenir Next" charset="0"/>
                <a:cs typeface="Avenir Next" charset="0"/>
              </a:defRPr>
            </a:lvl1pPr>
          </a:lstStyle>
          <a:p>
            <a:r>
              <a:rPr lang="en-US" sz="6000" b="1" i="0" dirty="0">
                <a:solidFill>
                  <a:schemeClr val="bg1"/>
                </a:solidFill>
                <a:latin typeface="Avenir Next Demi Bold" charset="0"/>
                <a:ea typeface="Avenir Next Demi Bold" charset="0"/>
                <a:cs typeface="Avenir Next Demi Bold" charset="0"/>
              </a:rPr>
              <a:t>70%</a:t>
            </a:r>
          </a:p>
        </p:txBody>
      </p:sp>
      <p:sp>
        <p:nvSpPr>
          <p:cNvPr id="54" name="Text Placeholder 3"/>
          <p:cNvSpPr>
            <a:spLocks noGrp="1"/>
          </p:cNvSpPr>
          <p:nvPr>
            <p:ph type="body" sz="half" idx="61"/>
          </p:nvPr>
        </p:nvSpPr>
        <p:spPr>
          <a:xfrm>
            <a:off x="8819848" y="3902855"/>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5" name="Text Placeholder 3"/>
          <p:cNvSpPr>
            <a:spLocks noGrp="1"/>
          </p:cNvSpPr>
          <p:nvPr>
            <p:ph type="body" sz="half" idx="62"/>
          </p:nvPr>
        </p:nvSpPr>
        <p:spPr>
          <a:xfrm>
            <a:off x="5141836" y="3902855"/>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6" name="Text Placeholder 3"/>
          <p:cNvSpPr>
            <a:spLocks noGrp="1"/>
          </p:cNvSpPr>
          <p:nvPr>
            <p:ph type="body" sz="half" idx="63"/>
          </p:nvPr>
        </p:nvSpPr>
        <p:spPr>
          <a:xfrm>
            <a:off x="1439831" y="3902855"/>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141788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9" name="Picture Placeholder 3"/>
          <p:cNvSpPr>
            <a:spLocks noGrp="1"/>
          </p:cNvSpPr>
          <p:nvPr>
            <p:ph type="pic" sz="quarter" idx="13"/>
          </p:nvPr>
        </p:nvSpPr>
        <p:spPr>
          <a:xfrm>
            <a:off x="1" y="1976829"/>
            <a:ext cx="7260244" cy="3821106"/>
          </a:xfrm>
          <a:custGeom>
            <a:avLst/>
            <a:gdLst>
              <a:gd name="connsiteX0" fmla="*/ 0 w 14627226"/>
              <a:gd name="connsiteY0" fmla="*/ 0 h 7634287"/>
              <a:gd name="connsiteX1" fmla="*/ 9311681 w 14627226"/>
              <a:gd name="connsiteY1" fmla="*/ 0 h 7634287"/>
              <a:gd name="connsiteX2" fmla="*/ 9752013 w 14627226"/>
              <a:gd name="connsiteY2" fmla="*/ 0 h 7634287"/>
              <a:gd name="connsiteX3" fmla="*/ 14627226 w 14627226"/>
              <a:gd name="connsiteY3" fmla="*/ 0 h 7634287"/>
              <a:gd name="connsiteX4" fmla="*/ 14627226 w 14627226"/>
              <a:gd name="connsiteY4" fmla="*/ 3910013 h 7634287"/>
              <a:gd name="connsiteX5" fmla="*/ 9752013 w 14627226"/>
              <a:gd name="connsiteY5" fmla="*/ 3910013 h 7634287"/>
              <a:gd name="connsiteX6" fmla="*/ 9752013 w 14627226"/>
              <a:gd name="connsiteY6" fmla="*/ 7634287 h 7634287"/>
              <a:gd name="connsiteX7" fmla="*/ 0 w 14627226"/>
              <a:gd name="connsiteY7" fmla="*/ 7634287 h 763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7226" h="7634287">
                <a:moveTo>
                  <a:pt x="0" y="0"/>
                </a:moveTo>
                <a:lnTo>
                  <a:pt x="9311681" y="0"/>
                </a:lnTo>
                <a:lnTo>
                  <a:pt x="9752013" y="0"/>
                </a:lnTo>
                <a:lnTo>
                  <a:pt x="14627226" y="0"/>
                </a:lnTo>
                <a:lnTo>
                  <a:pt x="14627226" y="3910013"/>
                </a:lnTo>
                <a:lnTo>
                  <a:pt x="9752013" y="3910013"/>
                </a:lnTo>
                <a:lnTo>
                  <a:pt x="9752013" y="7634287"/>
                </a:lnTo>
                <a:lnTo>
                  <a:pt x="0" y="7634287"/>
                </a:lnTo>
                <a:close/>
              </a:path>
            </a:pathLst>
          </a:custGeom>
        </p:spPr>
      </p:sp>
      <p:sp>
        <p:nvSpPr>
          <p:cNvPr id="11" name="Picture Placeholder 2"/>
          <p:cNvSpPr>
            <a:spLocks noGrp="1"/>
          </p:cNvSpPr>
          <p:nvPr>
            <p:ph type="pic" sz="quarter" idx="14"/>
          </p:nvPr>
        </p:nvSpPr>
        <p:spPr>
          <a:xfrm>
            <a:off x="9650940" y="1976830"/>
            <a:ext cx="2541060" cy="1941268"/>
          </a:xfrm>
          <a:prstGeom prst="rect">
            <a:avLst/>
          </a:prstGeom>
        </p:spPr>
      </p:sp>
      <p:sp>
        <p:nvSpPr>
          <p:cNvPr id="13" name="Picture Placeholder 2"/>
          <p:cNvSpPr>
            <a:spLocks noGrp="1"/>
          </p:cNvSpPr>
          <p:nvPr>
            <p:ph type="pic" sz="quarter" idx="15"/>
          </p:nvPr>
        </p:nvSpPr>
        <p:spPr>
          <a:xfrm>
            <a:off x="7260247" y="3918098"/>
            <a:ext cx="2404867" cy="1879838"/>
          </a:xfrm>
          <a:prstGeom prst="rect">
            <a:avLst/>
          </a:prstGeom>
        </p:spPr>
      </p:sp>
      <p:sp>
        <p:nvSpPr>
          <p:cNvPr id="10" name="Rectangle 10"/>
          <p:cNvSpPr>
            <a:spLocks/>
          </p:cNvSpPr>
          <p:nvPr userDrawn="1"/>
        </p:nvSpPr>
        <p:spPr bwMode="auto">
          <a:xfrm>
            <a:off x="7257550" y="1976829"/>
            <a:ext cx="2396086" cy="1941269"/>
          </a:xfrm>
          <a:prstGeom prst="rect">
            <a:avLst/>
          </a:prstGeom>
          <a:solidFill>
            <a:srgbClr val="A9D52C"/>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solidFill>
                <a:srgbClr val="A9D52C"/>
              </a:solidFill>
            </a:endParaRPr>
          </a:p>
        </p:txBody>
      </p:sp>
      <p:sp>
        <p:nvSpPr>
          <p:cNvPr id="14" name="Rectangle 10"/>
          <p:cNvSpPr>
            <a:spLocks/>
          </p:cNvSpPr>
          <p:nvPr userDrawn="1"/>
        </p:nvSpPr>
        <p:spPr bwMode="auto">
          <a:xfrm>
            <a:off x="9665114" y="3918098"/>
            <a:ext cx="2526885" cy="1879838"/>
          </a:xfrm>
          <a:prstGeom prst="rect">
            <a:avLst/>
          </a:prstGeom>
          <a:solidFill>
            <a:srgbClr val="83DBE9"/>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 name="Rectangle 10"/>
          <p:cNvSpPr>
            <a:spLocks/>
          </p:cNvSpPr>
          <p:nvPr userDrawn="1"/>
        </p:nvSpPr>
        <p:spPr bwMode="auto">
          <a:xfrm>
            <a:off x="4826336" y="3918098"/>
            <a:ext cx="2433909" cy="1879837"/>
          </a:xfrm>
          <a:prstGeom prst="rect">
            <a:avLst/>
          </a:prstGeom>
          <a:solidFill>
            <a:srgbClr val="0070C0"/>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Tree>
    <p:extLst>
      <p:ext uri="{BB962C8B-B14F-4D97-AF65-F5344CB8AC3E}">
        <p14:creationId xmlns:p14="http://schemas.microsoft.com/office/powerpoint/2010/main" val="2661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74194152" presetClass="entr" presetSubtype="0" fill="hold" grpId="0" nodeType="afterEffect">
                                  <p:stCondLst>
                                    <p:cond delay="50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1000"/>
                            </p:stCondLst>
                            <p:childTnLst>
                              <p:par>
                                <p:cTn id="8" presetID="-1074194152" presetClass="entr" presetSubtype="0" fill="hold" grpId="0" nodeType="afterEffect">
                                  <p:stCondLst>
                                    <p:cond delay="50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074194152" presetClass="entr" presetSubtype="0" fill="hold" grpId="0" nodeType="afterEffect">
                                  <p:stCondLst>
                                    <p:cond delay="500"/>
                                  </p:stCondLst>
                                  <p:childTnLst>
                                    <p:set>
                                      <p:cBhvr>
                                        <p:cTn id="1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4" name="Picture Placeholder 5"/>
          <p:cNvSpPr>
            <a:spLocks noGrp="1"/>
          </p:cNvSpPr>
          <p:nvPr>
            <p:ph type="pic" sz="quarter" idx="16"/>
          </p:nvPr>
        </p:nvSpPr>
        <p:spPr>
          <a:xfrm>
            <a:off x="0" y="1976438"/>
            <a:ext cx="12192000" cy="3821112"/>
          </a:xfrm>
          <a:prstGeom prst="rect">
            <a:avLst/>
          </a:prstGeom>
        </p:spPr>
        <p:txBody>
          <a:bodyPr/>
          <a:lstStyle/>
          <a:p>
            <a:endParaRPr lang="en-US" dirty="0"/>
          </a:p>
        </p:txBody>
      </p:sp>
    </p:spTree>
    <p:extLst>
      <p:ext uri="{BB962C8B-B14F-4D97-AF65-F5344CB8AC3E}">
        <p14:creationId xmlns:p14="http://schemas.microsoft.com/office/powerpoint/2010/main" val="3711491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Rectangle 5"/>
          <p:cNvSpPr>
            <a:spLocks/>
          </p:cNvSpPr>
          <p:nvPr userDrawn="1"/>
        </p:nvSpPr>
        <p:spPr bwMode="auto">
          <a:xfrm>
            <a:off x="-4" y="4881558"/>
            <a:ext cx="12192004" cy="79449"/>
          </a:xfrm>
          <a:prstGeom prst="rect">
            <a:avLst/>
          </a:prstGeom>
          <a:solidFill>
            <a:srgbClr val="0070C0"/>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6" name="Picture Placeholder 1"/>
          <p:cNvSpPr>
            <a:spLocks noGrp="1"/>
          </p:cNvSpPr>
          <p:nvPr>
            <p:ph type="pic" sz="quarter" idx="11"/>
          </p:nvPr>
        </p:nvSpPr>
        <p:spPr>
          <a:xfrm>
            <a:off x="1" y="0"/>
            <a:ext cx="12192000" cy="4898567"/>
          </a:xfrm>
          <a:prstGeom prst="rect">
            <a:avLst/>
          </a:prstGeom>
        </p:spPr>
      </p:sp>
      <p:sp>
        <p:nvSpPr>
          <p:cNvPr id="9" name="Title 1"/>
          <p:cNvSpPr>
            <a:spLocks noGrp="1"/>
          </p:cNvSpPr>
          <p:nvPr>
            <p:ph type="title"/>
          </p:nvPr>
        </p:nvSpPr>
        <p:spPr>
          <a:xfrm>
            <a:off x="938463" y="5232700"/>
            <a:ext cx="10515600" cy="1325563"/>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69155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74194152" presetClass="entr" presetSubtype="0" fill="hold" grpId="0" nodeType="afterEffect">
                                  <p:stCondLst>
                                    <p:cond delay="50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grpSp>
        <p:nvGrpSpPr>
          <p:cNvPr id="13" name="Group 15"/>
          <p:cNvGrpSpPr>
            <a:grpSpLocks/>
          </p:cNvGrpSpPr>
          <p:nvPr userDrawn="1"/>
        </p:nvGrpSpPr>
        <p:grpSpPr bwMode="auto">
          <a:xfrm>
            <a:off x="3476943" y="1426932"/>
            <a:ext cx="5238114" cy="4987168"/>
            <a:chOff x="323" y="470"/>
            <a:chExt cx="5221" cy="4970"/>
          </a:xfrm>
        </p:grpSpPr>
        <p:sp>
          <p:nvSpPr>
            <p:cNvPr id="14" name="AutoShape 16"/>
            <p:cNvSpPr>
              <a:spLocks/>
            </p:cNvSpPr>
            <p:nvPr/>
          </p:nvSpPr>
          <p:spPr bwMode="auto">
            <a:xfrm rot="-3216104">
              <a:off x="2042" y="346"/>
              <a:ext cx="1993" cy="2242"/>
            </a:xfrm>
            <a:custGeom>
              <a:avLst/>
              <a:gdLst>
                <a:gd name="T0" fmla="*/ 7604 w 20355"/>
                <a:gd name="T1" fmla="*/ 0 h 21600"/>
                <a:gd name="T2" fmla="*/ 0 w 20355"/>
                <a:gd name="T3" fmla="*/ 2395 h 21600"/>
                <a:gd name="T4" fmla="*/ 3325 w 20355"/>
                <a:gd name="T5" fmla="*/ 6567 h 21600"/>
                <a:gd name="T6" fmla="*/ 7693 w 20355"/>
                <a:gd name="T7" fmla="*/ 5205 h 21600"/>
                <a:gd name="T8" fmla="*/ 12904 w 20355"/>
                <a:gd name="T9" fmla="*/ 7240 h 21600"/>
                <a:gd name="T10" fmla="*/ 12904 w 20355"/>
                <a:gd name="T11" fmla="*/ 17070 h 21600"/>
                <a:gd name="T12" fmla="*/ 12172 w 20355"/>
                <a:gd name="T13" fmla="*/ 17661 h 21600"/>
                <a:gd name="T14" fmla="*/ 15312 w 20355"/>
                <a:gd name="T15" fmla="*/ 21600 h 21600"/>
                <a:gd name="T16" fmla="*/ 16620 w 20355"/>
                <a:gd name="T17" fmla="*/ 20531 h 21600"/>
                <a:gd name="T18" fmla="*/ 16620 w 20355"/>
                <a:gd name="T19" fmla="*/ 3523 h 21600"/>
                <a:gd name="T20" fmla="*/ 7604 w 20355"/>
                <a:gd name="T21" fmla="*/ 0 h 21600"/>
                <a:gd name="T22" fmla="*/ 7604 w 20355"/>
                <a:gd name="T23"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55" h="21600">
                  <a:moveTo>
                    <a:pt x="7604" y="0"/>
                  </a:moveTo>
                  <a:cubicBezTo>
                    <a:pt x="4923" y="0"/>
                    <a:pt x="2251" y="809"/>
                    <a:pt x="0" y="2395"/>
                  </a:cubicBezTo>
                  <a:lnTo>
                    <a:pt x="3325" y="6567"/>
                  </a:lnTo>
                  <a:cubicBezTo>
                    <a:pt x="4621" y="5664"/>
                    <a:pt x="6155" y="5205"/>
                    <a:pt x="7693" y="5205"/>
                  </a:cubicBezTo>
                  <a:cubicBezTo>
                    <a:pt x="9579" y="5205"/>
                    <a:pt x="11465" y="5883"/>
                    <a:pt x="12904" y="7240"/>
                  </a:cubicBezTo>
                  <a:cubicBezTo>
                    <a:pt x="15782" y="9954"/>
                    <a:pt x="15782" y="14356"/>
                    <a:pt x="12904" y="17070"/>
                  </a:cubicBezTo>
                  <a:cubicBezTo>
                    <a:pt x="12673" y="17288"/>
                    <a:pt x="12425" y="17479"/>
                    <a:pt x="12172" y="17661"/>
                  </a:cubicBezTo>
                  <a:lnTo>
                    <a:pt x="15312" y="21600"/>
                  </a:lnTo>
                  <a:cubicBezTo>
                    <a:pt x="15767" y="21275"/>
                    <a:pt x="16205" y="20922"/>
                    <a:pt x="16620" y="20531"/>
                  </a:cubicBezTo>
                  <a:cubicBezTo>
                    <a:pt x="21600" y="15834"/>
                    <a:pt x="21600" y="8220"/>
                    <a:pt x="16620" y="3523"/>
                  </a:cubicBezTo>
                  <a:cubicBezTo>
                    <a:pt x="14130" y="1175"/>
                    <a:pt x="10867" y="0"/>
                    <a:pt x="7604" y="0"/>
                  </a:cubicBezTo>
                  <a:close/>
                  <a:moveTo>
                    <a:pt x="7604" y="0"/>
                  </a:moveTo>
                </a:path>
              </a:pathLst>
            </a:custGeom>
            <a:solidFill>
              <a:srgbClr val="05367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5" name="AutoShape 17"/>
            <p:cNvSpPr>
              <a:spLocks/>
            </p:cNvSpPr>
            <p:nvPr/>
          </p:nvSpPr>
          <p:spPr bwMode="auto">
            <a:xfrm rot="-6954955">
              <a:off x="448" y="1449"/>
              <a:ext cx="1998" cy="2248"/>
            </a:xfrm>
            <a:custGeom>
              <a:avLst/>
              <a:gdLst>
                <a:gd name="T0" fmla="*/ 7604 w 20355"/>
                <a:gd name="T1" fmla="*/ 0 h 21600"/>
                <a:gd name="T2" fmla="*/ 0 w 20355"/>
                <a:gd name="T3" fmla="*/ 2395 h 21600"/>
                <a:gd name="T4" fmla="*/ 3325 w 20355"/>
                <a:gd name="T5" fmla="*/ 6567 h 21600"/>
                <a:gd name="T6" fmla="*/ 7693 w 20355"/>
                <a:gd name="T7" fmla="*/ 5205 h 21600"/>
                <a:gd name="T8" fmla="*/ 12904 w 20355"/>
                <a:gd name="T9" fmla="*/ 7240 h 21600"/>
                <a:gd name="T10" fmla="*/ 12904 w 20355"/>
                <a:gd name="T11" fmla="*/ 17070 h 21600"/>
                <a:gd name="T12" fmla="*/ 12172 w 20355"/>
                <a:gd name="T13" fmla="*/ 17661 h 21600"/>
                <a:gd name="T14" fmla="*/ 15312 w 20355"/>
                <a:gd name="T15" fmla="*/ 21600 h 21600"/>
                <a:gd name="T16" fmla="*/ 16620 w 20355"/>
                <a:gd name="T17" fmla="*/ 20531 h 21600"/>
                <a:gd name="T18" fmla="*/ 16620 w 20355"/>
                <a:gd name="T19" fmla="*/ 3523 h 21600"/>
                <a:gd name="T20" fmla="*/ 7604 w 20355"/>
                <a:gd name="T21" fmla="*/ 0 h 21600"/>
                <a:gd name="T22" fmla="*/ 7604 w 20355"/>
                <a:gd name="T23"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55" h="21600">
                  <a:moveTo>
                    <a:pt x="7604" y="0"/>
                  </a:moveTo>
                  <a:cubicBezTo>
                    <a:pt x="4923" y="0"/>
                    <a:pt x="2251" y="809"/>
                    <a:pt x="0" y="2395"/>
                  </a:cubicBezTo>
                  <a:lnTo>
                    <a:pt x="3325" y="6567"/>
                  </a:lnTo>
                  <a:cubicBezTo>
                    <a:pt x="4621" y="5664"/>
                    <a:pt x="6155" y="5205"/>
                    <a:pt x="7693" y="5205"/>
                  </a:cubicBezTo>
                  <a:cubicBezTo>
                    <a:pt x="9579" y="5205"/>
                    <a:pt x="11465" y="5883"/>
                    <a:pt x="12904" y="7240"/>
                  </a:cubicBezTo>
                  <a:cubicBezTo>
                    <a:pt x="15782" y="9954"/>
                    <a:pt x="15782" y="14356"/>
                    <a:pt x="12904" y="17070"/>
                  </a:cubicBezTo>
                  <a:cubicBezTo>
                    <a:pt x="12673" y="17288"/>
                    <a:pt x="12425" y="17479"/>
                    <a:pt x="12172" y="17661"/>
                  </a:cubicBezTo>
                  <a:lnTo>
                    <a:pt x="15312" y="21600"/>
                  </a:lnTo>
                  <a:cubicBezTo>
                    <a:pt x="15767" y="21275"/>
                    <a:pt x="16205" y="20922"/>
                    <a:pt x="16620" y="20531"/>
                  </a:cubicBezTo>
                  <a:cubicBezTo>
                    <a:pt x="21600" y="15834"/>
                    <a:pt x="21600" y="8220"/>
                    <a:pt x="16620" y="3523"/>
                  </a:cubicBezTo>
                  <a:cubicBezTo>
                    <a:pt x="14130" y="1175"/>
                    <a:pt x="10867" y="0"/>
                    <a:pt x="7604" y="0"/>
                  </a:cubicBezTo>
                  <a:close/>
                  <a:moveTo>
                    <a:pt x="7604" y="0"/>
                  </a:moveTo>
                </a:path>
              </a:pathLst>
            </a:custGeom>
            <a:solidFill>
              <a:srgbClr val="12559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6" name="AutoShape 18"/>
            <p:cNvSpPr>
              <a:spLocks/>
            </p:cNvSpPr>
            <p:nvPr/>
          </p:nvSpPr>
          <p:spPr bwMode="auto">
            <a:xfrm rot="446334">
              <a:off x="3547" y="1414"/>
              <a:ext cx="1997" cy="2248"/>
            </a:xfrm>
            <a:custGeom>
              <a:avLst/>
              <a:gdLst>
                <a:gd name="T0" fmla="*/ 7604 w 20355"/>
                <a:gd name="T1" fmla="*/ 0 h 21600"/>
                <a:gd name="T2" fmla="*/ 0 w 20355"/>
                <a:gd name="T3" fmla="*/ 2395 h 21600"/>
                <a:gd name="T4" fmla="*/ 3325 w 20355"/>
                <a:gd name="T5" fmla="*/ 6567 h 21600"/>
                <a:gd name="T6" fmla="*/ 7693 w 20355"/>
                <a:gd name="T7" fmla="*/ 5205 h 21600"/>
                <a:gd name="T8" fmla="*/ 12904 w 20355"/>
                <a:gd name="T9" fmla="*/ 7240 h 21600"/>
                <a:gd name="T10" fmla="*/ 12904 w 20355"/>
                <a:gd name="T11" fmla="*/ 17070 h 21600"/>
                <a:gd name="T12" fmla="*/ 12172 w 20355"/>
                <a:gd name="T13" fmla="*/ 17661 h 21600"/>
                <a:gd name="T14" fmla="*/ 15312 w 20355"/>
                <a:gd name="T15" fmla="*/ 21600 h 21600"/>
                <a:gd name="T16" fmla="*/ 16620 w 20355"/>
                <a:gd name="T17" fmla="*/ 20531 h 21600"/>
                <a:gd name="T18" fmla="*/ 16620 w 20355"/>
                <a:gd name="T19" fmla="*/ 3523 h 21600"/>
                <a:gd name="T20" fmla="*/ 7604 w 20355"/>
                <a:gd name="T21" fmla="*/ 0 h 21600"/>
                <a:gd name="T22" fmla="*/ 7604 w 20355"/>
                <a:gd name="T23"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55" h="21600">
                  <a:moveTo>
                    <a:pt x="7604" y="0"/>
                  </a:moveTo>
                  <a:cubicBezTo>
                    <a:pt x="4923" y="0"/>
                    <a:pt x="2251" y="809"/>
                    <a:pt x="0" y="2395"/>
                  </a:cubicBezTo>
                  <a:lnTo>
                    <a:pt x="3325" y="6567"/>
                  </a:lnTo>
                  <a:cubicBezTo>
                    <a:pt x="4621" y="5664"/>
                    <a:pt x="6155" y="5205"/>
                    <a:pt x="7693" y="5205"/>
                  </a:cubicBezTo>
                  <a:cubicBezTo>
                    <a:pt x="9579" y="5205"/>
                    <a:pt x="11465" y="5883"/>
                    <a:pt x="12904" y="7240"/>
                  </a:cubicBezTo>
                  <a:cubicBezTo>
                    <a:pt x="15782" y="9954"/>
                    <a:pt x="15782" y="14356"/>
                    <a:pt x="12904" y="17070"/>
                  </a:cubicBezTo>
                  <a:cubicBezTo>
                    <a:pt x="12673" y="17288"/>
                    <a:pt x="12425" y="17479"/>
                    <a:pt x="12172" y="17661"/>
                  </a:cubicBezTo>
                  <a:lnTo>
                    <a:pt x="15312" y="21600"/>
                  </a:lnTo>
                  <a:cubicBezTo>
                    <a:pt x="15767" y="21275"/>
                    <a:pt x="16205" y="20922"/>
                    <a:pt x="16620" y="20531"/>
                  </a:cubicBezTo>
                  <a:cubicBezTo>
                    <a:pt x="21600" y="15834"/>
                    <a:pt x="21600" y="8220"/>
                    <a:pt x="16620" y="3523"/>
                  </a:cubicBezTo>
                  <a:cubicBezTo>
                    <a:pt x="14130" y="1175"/>
                    <a:pt x="10867" y="0"/>
                    <a:pt x="7604" y="0"/>
                  </a:cubicBezTo>
                  <a:close/>
                  <a:moveTo>
                    <a:pt x="7604" y="0"/>
                  </a:moveTo>
                </a:path>
              </a:pathLst>
            </a:custGeom>
            <a:solidFill>
              <a:srgbClr val="12559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7" name="AutoShape 19"/>
            <p:cNvSpPr>
              <a:spLocks/>
            </p:cNvSpPr>
            <p:nvPr/>
          </p:nvSpPr>
          <p:spPr bwMode="auto">
            <a:xfrm rot="4983062">
              <a:off x="2911" y="3236"/>
              <a:ext cx="1998" cy="2247"/>
            </a:xfrm>
            <a:custGeom>
              <a:avLst/>
              <a:gdLst>
                <a:gd name="T0" fmla="*/ 7604 w 20355"/>
                <a:gd name="T1" fmla="*/ 0 h 21600"/>
                <a:gd name="T2" fmla="*/ 0 w 20355"/>
                <a:gd name="T3" fmla="*/ 2395 h 21600"/>
                <a:gd name="T4" fmla="*/ 3325 w 20355"/>
                <a:gd name="T5" fmla="*/ 6567 h 21600"/>
                <a:gd name="T6" fmla="*/ 7693 w 20355"/>
                <a:gd name="T7" fmla="*/ 5205 h 21600"/>
                <a:gd name="T8" fmla="*/ 12904 w 20355"/>
                <a:gd name="T9" fmla="*/ 7240 h 21600"/>
                <a:gd name="T10" fmla="*/ 12904 w 20355"/>
                <a:gd name="T11" fmla="*/ 17070 h 21600"/>
                <a:gd name="T12" fmla="*/ 12172 w 20355"/>
                <a:gd name="T13" fmla="*/ 17661 h 21600"/>
                <a:gd name="T14" fmla="*/ 15312 w 20355"/>
                <a:gd name="T15" fmla="*/ 21600 h 21600"/>
                <a:gd name="T16" fmla="*/ 16620 w 20355"/>
                <a:gd name="T17" fmla="*/ 20531 h 21600"/>
                <a:gd name="T18" fmla="*/ 16620 w 20355"/>
                <a:gd name="T19" fmla="*/ 3523 h 21600"/>
                <a:gd name="T20" fmla="*/ 7604 w 20355"/>
                <a:gd name="T21" fmla="*/ 0 h 21600"/>
                <a:gd name="T22" fmla="*/ 7604 w 20355"/>
                <a:gd name="T23"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55" h="21600">
                  <a:moveTo>
                    <a:pt x="7604" y="0"/>
                  </a:moveTo>
                  <a:cubicBezTo>
                    <a:pt x="4923" y="0"/>
                    <a:pt x="2251" y="809"/>
                    <a:pt x="0" y="2395"/>
                  </a:cubicBezTo>
                  <a:lnTo>
                    <a:pt x="3325" y="6567"/>
                  </a:lnTo>
                  <a:cubicBezTo>
                    <a:pt x="4621" y="5664"/>
                    <a:pt x="6155" y="5205"/>
                    <a:pt x="7693" y="5205"/>
                  </a:cubicBezTo>
                  <a:cubicBezTo>
                    <a:pt x="9579" y="5205"/>
                    <a:pt x="11465" y="5883"/>
                    <a:pt x="12904" y="7240"/>
                  </a:cubicBezTo>
                  <a:cubicBezTo>
                    <a:pt x="15782" y="9954"/>
                    <a:pt x="15782" y="14356"/>
                    <a:pt x="12904" y="17070"/>
                  </a:cubicBezTo>
                  <a:cubicBezTo>
                    <a:pt x="12673" y="17288"/>
                    <a:pt x="12425" y="17479"/>
                    <a:pt x="12172" y="17661"/>
                  </a:cubicBezTo>
                  <a:lnTo>
                    <a:pt x="15312" y="21600"/>
                  </a:lnTo>
                  <a:cubicBezTo>
                    <a:pt x="15767" y="21275"/>
                    <a:pt x="16205" y="20922"/>
                    <a:pt x="16620" y="20531"/>
                  </a:cubicBezTo>
                  <a:cubicBezTo>
                    <a:pt x="21600" y="15834"/>
                    <a:pt x="21600" y="8220"/>
                    <a:pt x="16620" y="3523"/>
                  </a:cubicBezTo>
                  <a:cubicBezTo>
                    <a:pt x="14130" y="1175"/>
                    <a:pt x="10867" y="0"/>
                    <a:pt x="7604" y="0"/>
                  </a:cubicBezTo>
                  <a:close/>
                  <a:moveTo>
                    <a:pt x="7604" y="0"/>
                  </a:moveTo>
                </a:path>
              </a:pathLst>
            </a:custGeom>
            <a:solidFill>
              <a:srgbClr val="269FE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8" name="AutoShape 20"/>
            <p:cNvSpPr>
              <a:spLocks/>
            </p:cNvSpPr>
            <p:nvPr/>
          </p:nvSpPr>
          <p:spPr bwMode="auto">
            <a:xfrm rot="9760419">
              <a:off x="1119" y="3192"/>
              <a:ext cx="1998" cy="2248"/>
            </a:xfrm>
            <a:custGeom>
              <a:avLst/>
              <a:gdLst>
                <a:gd name="T0" fmla="*/ 7604 w 20355"/>
                <a:gd name="T1" fmla="*/ 0 h 21600"/>
                <a:gd name="T2" fmla="*/ 0 w 20355"/>
                <a:gd name="T3" fmla="*/ 2395 h 21600"/>
                <a:gd name="T4" fmla="*/ 3325 w 20355"/>
                <a:gd name="T5" fmla="*/ 6567 h 21600"/>
                <a:gd name="T6" fmla="*/ 7693 w 20355"/>
                <a:gd name="T7" fmla="*/ 5205 h 21600"/>
                <a:gd name="T8" fmla="*/ 12904 w 20355"/>
                <a:gd name="T9" fmla="*/ 7240 h 21600"/>
                <a:gd name="T10" fmla="*/ 12904 w 20355"/>
                <a:gd name="T11" fmla="*/ 17070 h 21600"/>
                <a:gd name="T12" fmla="*/ 12172 w 20355"/>
                <a:gd name="T13" fmla="*/ 17661 h 21600"/>
                <a:gd name="T14" fmla="*/ 15312 w 20355"/>
                <a:gd name="T15" fmla="*/ 21600 h 21600"/>
                <a:gd name="T16" fmla="*/ 16620 w 20355"/>
                <a:gd name="T17" fmla="*/ 20531 h 21600"/>
                <a:gd name="T18" fmla="*/ 16620 w 20355"/>
                <a:gd name="T19" fmla="*/ 3523 h 21600"/>
                <a:gd name="T20" fmla="*/ 7604 w 20355"/>
                <a:gd name="T21" fmla="*/ 0 h 21600"/>
                <a:gd name="T22" fmla="*/ 7604 w 20355"/>
                <a:gd name="T23"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55" h="21600">
                  <a:moveTo>
                    <a:pt x="7604" y="0"/>
                  </a:moveTo>
                  <a:cubicBezTo>
                    <a:pt x="4923" y="0"/>
                    <a:pt x="2251" y="809"/>
                    <a:pt x="0" y="2395"/>
                  </a:cubicBezTo>
                  <a:lnTo>
                    <a:pt x="3325" y="6567"/>
                  </a:lnTo>
                  <a:cubicBezTo>
                    <a:pt x="4621" y="5664"/>
                    <a:pt x="6155" y="5205"/>
                    <a:pt x="7693" y="5205"/>
                  </a:cubicBezTo>
                  <a:cubicBezTo>
                    <a:pt x="9579" y="5205"/>
                    <a:pt x="11465" y="5883"/>
                    <a:pt x="12904" y="7240"/>
                  </a:cubicBezTo>
                  <a:cubicBezTo>
                    <a:pt x="15782" y="9954"/>
                    <a:pt x="15782" y="14356"/>
                    <a:pt x="12904" y="17070"/>
                  </a:cubicBezTo>
                  <a:cubicBezTo>
                    <a:pt x="12673" y="17288"/>
                    <a:pt x="12425" y="17479"/>
                    <a:pt x="12172" y="17661"/>
                  </a:cubicBezTo>
                  <a:lnTo>
                    <a:pt x="15312" y="21600"/>
                  </a:lnTo>
                  <a:cubicBezTo>
                    <a:pt x="15767" y="21275"/>
                    <a:pt x="16205" y="20922"/>
                    <a:pt x="16620" y="20531"/>
                  </a:cubicBezTo>
                  <a:cubicBezTo>
                    <a:pt x="21600" y="15834"/>
                    <a:pt x="21600" y="8220"/>
                    <a:pt x="16620" y="3523"/>
                  </a:cubicBezTo>
                  <a:cubicBezTo>
                    <a:pt x="14130" y="1175"/>
                    <a:pt x="10867" y="0"/>
                    <a:pt x="7604" y="0"/>
                  </a:cubicBezTo>
                  <a:close/>
                  <a:moveTo>
                    <a:pt x="7604" y="0"/>
                  </a:moveTo>
                </a:path>
              </a:pathLst>
            </a:custGeom>
            <a:solidFill>
              <a:srgbClr val="1774C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9" name="AutoShape 21"/>
            <p:cNvSpPr>
              <a:spLocks/>
            </p:cNvSpPr>
            <p:nvPr/>
          </p:nvSpPr>
          <p:spPr bwMode="auto">
            <a:xfrm>
              <a:off x="1473" y="1309"/>
              <a:ext cx="1001" cy="1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 name="T10" fmla="*/ 16796 w 19679"/>
                <a:gd name="T11" fmla="*/ 2882 h 19679"/>
              </a:gdLst>
              <a:ahLst/>
              <a:cxnLst>
                <a:cxn ang="0">
                  <a:pos x="T0" y="T1"/>
                </a:cxn>
                <a:cxn ang="0">
                  <a:pos x="T2" y="T3"/>
                </a:cxn>
                <a:cxn ang="0">
                  <a:pos x="T4" y="T5"/>
                </a:cxn>
                <a:cxn ang="0">
                  <a:pos x="T6" y="T7"/>
                </a:cxn>
                <a:cxn ang="0">
                  <a:pos x="T8" y="T9"/>
                </a:cxn>
                <a:cxn ang="0">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C6019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0" name="AutoShape 22"/>
            <p:cNvSpPr>
              <a:spLocks/>
            </p:cNvSpPr>
            <p:nvPr/>
          </p:nvSpPr>
          <p:spPr bwMode="auto">
            <a:xfrm>
              <a:off x="3523" y="1344"/>
              <a:ext cx="1000" cy="1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 name="T10" fmla="*/ 16796 w 19679"/>
                <a:gd name="T11" fmla="*/ 2882 h 19679"/>
              </a:gdLst>
              <a:ahLst/>
              <a:cxnLst>
                <a:cxn ang="0">
                  <a:pos x="T0" y="T1"/>
                </a:cxn>
                <a:cxn ang="0">
                  <a:pos x="T2" y="T3"/>
                </a:cxn>
                <a:cxn ang="0">
                  <a:pos x="T4" y="T5"/>
                </a:cxn>
                <a:cxn ang="0">
                  <a:pos x="T6" y="T7"/>
                </a:cxn>
                <a:cxn ang="0">
                  <a:pos x="T8" y="T9"/>
                </a:cxn>
                <a:cxn ang="0">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1774C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1" name="AutoShape 23"/>
            <p:cNvSpPr>
              <a:spLocks/>
            </p:cNvSpPr>
            <p:nvPr/>
          </p:nvSpPr>
          <p:spPr bwMode="auto">
            <a:xfrm>
              <a:off x="829" y="3211"/>
              <a:ext cx="1000" cy="100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 name="T10" fmla="*/ 16796 w 19679"/>
                <a:gd name="T11" fmla="*/ 2882 h 19679"/>
              </a:gdLst>
              <a:ahLst/>
              <a:cxnLst>
                <a:cxn ang="0">
                  <a:pos x="T0" y="T1"/>
                </a:cxn>
                <a:cxn ang="0">
                  <a:pos x="T2" y="T3"/>
                </a:cxn>
                <a:cxn ang="0">
                  <a:pos x="T4" y="T5"/>
                </a:cxn>
                <a:cxn ang="0">
                  <a:pos x="T6" y="T7"/>
                </a:cxn>
                <a:cxn ang="0">
                  <a:pos x="T8" y="T9"/>
                </a:cxn>
                <a:cxn ang="0">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83DBE9"/>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2" name="AutoShape 24"/>
            <p:cNvSpPr>
              <a:spLocks/>
            </p:cNvSpPr>
            <p:nvPr userDrawn="1"/>
          </p:nvSpPr>
          <p:spPr bwMode="auto">
            <a:xfrm>
              <a:off x="2563" y="4341"/>
              <a:ext cx="1000" cy="1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 name="T10" fmla="*/ 16796 w 19679"/>
                <a:gd name="T11" fmla="*/ 2882 h 19679"/>
              </a:gdLst>
              <a:ahLst/>
              <a:cxnLst>
                <a:cxn ang="0">
                  <a:pos x="T0" y="T1"/>
                </a:cxn>
                <a:cxn ang="0">
                  <a:pos x="T2" y="T3"/>
                </a:cxn>
                <a:cxn ang="0">
                  <a:pos x="T4" y="T5"/>
                </a:cxn>
                <a:cxn ang="0">
                  <a:pos x="T6" y="T7"/>
                </a:cxn>
                <a:cxn ang="0">
                  <a:pos x="T8" y="T9"/>
                </a:cxn>
                <a:cxn ang="0">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DD993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3" name="AutoShape 25"/>
            <p:cNvSpPr>
              <a:spLocks/>
            </p:cNvSpPr>
            <p:nvPr/>
          </p:nvSpPr>
          <p:spPr bwMode="auto">
            <a:xfrm>
              <a:off x="4119" y="3078"/>
              <a:ext cx="1000" cy="1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 name="T10" fmla="*/ 16796 w 19679"/>
                <a:gd name="T11" fmla="*/ 2882 h 19679"/>
              </a:gdLst>
              <a:ahLst/>
              <a:cxnLst>
                <a:cxn ang="0">
                  <a:pos x="T0" y="T1"/>
                </a:cxn>
                <a:cxn ang="0">
                  <a:pos x="T2" y="T3"/>
                </a:cxn>
                <a:cxn ang="0">
                  <a:pos x="T4" y="T5"/>
                </a:cxn>
                <a:cxn ang="0">
                  <a:pos x="T6" y="T7"/>
                </a:cxn>
                <a:cxn ang="0">
                  <a:pos x="T8" y="T9"/>
                </a:cxn>
                <a:cxn ang="0">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A9D52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31" name="Text Placeholder 3"/>
          <p:cNvSpPr>
            <a:spLocks noGrp="1"/>
          </p:cNvSpPr>
          <p:nvPr>
            <p:ph type="body" sz="half" idx="59"/>
          </p:nvPr>
        </p:nvSpPr>
        <p:spPr>
          <a:xfrm>
            <a:off x="588208" y="3067381"/>
            <a:ext cx="2504276" cy="869388"/>
          </a:xfrm>
          <a:prstGeom prst="rect">
            <a:avLst/>
          </a:prstGeom>
        </p:spPr>
        <p:txBody>
          <a:bodyPr/>
          <a:lstStyle>
            <a:lvl1pPr marL="0" indent="0" algn="r">
              <a:buNone/>
              <a:defRPr sz="12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2" name="Text Placeholder 3"/>
          <p:cNvSpPr>
            <a:spLocks noGrp="1"/>
          </p:cNvSpPr>
          <p:nvPr>
            <p:ph type="body" sz="half" idx="60"/>
          </p:nvPr>
        </p:nvSpPr>
        <p:spPr>
          <a:xfrm>
            <a:off x="588208" y="5028101"/>
            <a:ext cx="2504276" cy="869388"/>
          </a:xfrm>
          <a:prstGeom prst="rect">
            <a:avLst/>
          </a:prstGeom>
        </p:spPr>
        <p:txBody>
          <a:bodyPr/>
          <a:lstStyle>
            <a:lvl1pPr marL="0" indent="0" algn="r">
              <a:buNone/>
              <a:defRPr sz="12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3" name="Text Placeholder 3"/>
          <p:cNvSpPr>
            <a:spLocks noGrp="1"/>
          </p:cNvSpPr>
          <p:nvPr>
            <p:ph type="body" sz="half" idx="61"/>
          </p:nvPr>
        </p:nvSpPr>
        <p:spPr>
          <a:xfrm>
            <a:off x="4910753" y="4020257"/>
            <a:ext cx="2504276" cy="869388"/>
          </a:xfrm>
          <a:prstGeom prst="rect">
            <a:avLst/>
          </a:prstGeom>
        </p:spPr>
        <p:txBody>
          <a:bodyPr/>
          <a:lstStyle>
            <a:lvl1pPr marL="0" indent="0" algn="ctr">
              <a:buNone/>
              <a:defRPr sz="12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4" name="Text Placeholder 3"/>
          <p:cNvSpPr>
            <a:spLocks noGrp="1"/>
          </p:cNvSpPr>
          <p:nvPr>
            <p:ph type="body" sz="half" idx="62"/>
          </p:nvPr>
        </p:nvSpPr>
        <p:spPr>
          <a:xfrm>
            <a:off x="9140422" y="3102502"/>
            <a:ext cx="2504276" cy="869388"/>
          </a:xfrm>
          <a:prstGeom prst="rect">
            <a:avLst/>
          </a:prstGeom>
        </p:spPr>
        <p:txBody>
          <a:bodyPr/>
          <a:lstStyle>
            <a:lvl1pPr marL="0" indent="0" algn="l">
              <a:buNone/>
              <a:defRPr sz="1200">
                <a:solidFill>
                  <a:srgbClr val="A5A5A5"/>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5" name="Text Placeholder 3"/>
          <p:cNvSpPr>
            <a:spLocks noGrp="1"/>
          </p:cNvSpPr>
          <p:nvPr>
            <p:ph type="body" sz="half" idx="63"/>
          </p:nvPr>
        </p:nvSpPr>
        <p:spPr>
          <a:xfrm>
            <a:off x="9140422" y="5002470"/>
            <a:ext cx="2504276" cy="869388"/>
          </a:xfrm>
          <a:prstGeom prst="rect">
            <a:avLst/>
          </a:prstGeom>
        </p:spPr>
        <p:txBody>
          <a:bodyPr/>
          <a:lstStyle>
            <a:lvl1pPr marL="0" indent="0" algn="l">
              <a:buNone/>
              <a:defRPr sz="1200">
                <a:solidFill>
                  <a:srgbClr val="A5A5A5"/>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0" name="Text Placeholder 3"/>
          <p:cNvSpPr>
            <a:spLocks noGrp="1"/>
          </p:cNvSpPr>
          <p:nvPr>
            <p:ph type="body" sz="half" idx="67"/>
          </p:nvPr>
        </p:nvSpPr>
        <p:spPr>
          <a:xfrm>
            <a:off x="9140422" y="2673902"/>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1" name="Text Placeholder 3"/>
          <p:cNvSpPr>
            <a:spLocks noGrp="1"/>
          </p:cNvSpPr>
          <p:nvPr>
            <p:ph type="body" sz="half" idx="68"/>
          </p:nvPr>
        </p:nvSpPr>
        <p:spPr>
          <a:xfrm>
            <a:off x="9140422" y="4561353"/>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2" name="Text Placeholder 3"/>
          <p:cNvSpPr>
            <a:spLocks noGrp="1"/>
          </p:cNvSpPr>
          <p:nvPr>
            <p:ph type="body" sz="half" idx="69"/>
          </p:nvPr>
        </p:nvSpPr>
        <p:spPr>
          <a:xfrm>
            <a:off x="5196457" y="3594340"/>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3" name="Text Placeholder 3"/>
          <p:cNvSpPr>
            <a:spLocks noGrp="1"/>
          </p:cNvSpPr>
          <p:nvPr>
            <p:ph type="body" sz="half" idx="70"/>
          </p:nvPr>
        </p:nvSpPr>
        <p:spPr>
          <a:xfrm>
            <a:off x="1085391" y="2635667"/>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4" name="Text Placeholder 3"/>
          <p:cNvSpPr>
            <a:spLocks noGrp="1"/>
          </p:cNvSpPr>
          <p:nvPr>
            <p:ph type="body" sz="half" idx="71"/>
          </p:nvPr>
        </p:nvSpPr>
        <p:spPr>
          <a:xfrm>
            <a:off x="1085391" y="4577699"/>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28" name="Straight Connector 27"/>
          <p:cNvCxnSpPr/>
          <p:nvPr userDrawn="1"/>
        </p:nvCxnSpPr>
        <p:spPr>
          <a:xfrm flipH="1">
            <a:off x="1736560"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96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anim calcmode="lin" valueType="num">
                                      <p:cBhvr>
                                        <p:cTn id="11"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graphicFrame>
        <p:nvGraphicFramePr>
          <p:cNvPr id="4" name="Object 6"/>
          <p:cNvGraphicFramePr>
            <a:graphicFrameLocks noChangeAspect="1"/>
          </p:cNvGraphicFramePr>
          <p:nvPr userDrawn="1">
            <p:extLst>
              <p:ext uri="{D42A27DB-BD31-4B8C-83A1-F6EECF244321}">
                <p14:modId xmlns:p14="http://schemas.microsoft.com/office/powerpoint/2010/main" val="9675226"/>
              </p:ext>
            </p:extLst>
          </p:nvPr>
        </p:nvGraphicFramePr>
        <p:xfrm>
          <a:off x="71438" y="665163"/>
          <a:ext cx="6005512" cy="6546850"/>
        </p:xfrm>
        <a:graphic>
          <a:graphicData uri="http://schemas.openxmlformats.org/presentationml/2006/ole">
            <mc:AlternateContent xmlns:mc="http://schemas.openxmlformats.org/markup-compatibility/2006">
              <mc:Choice xmlns:v="urn:schemas-microsoft-com:vml" Requires="v">
                <p:oleObj spid="_x0000_s1220" name="Chart" r:id="rId3" imgW="9429861" imgH="10272729" progId="MSGraph.Chart.8">
                  <p:embed/>
                </p:oleObj>
              </mc:Choice>
              <mc:Fallback>
                <p:oleObj name="Chart" r:id="rId3" imgW="9429861" imgH="10272729" progId="MSGraph.Chart.8">
                  <p:embed/>
                  <p:pic>
                    <p:nvPicPr>
                      <p:cNvPr id="0" name=""/>
                      <p:cNvPicPr>
                        <a:picLocks noChangeAspect="1" noChangeArrowheads="1"/>
                      </p:cNvPicPr>
                      <p:nvPr/>
                    </p:nvPicPr>
                    <p:blipFill>
                      <a:blip r:embed="rId4"/>
                      <a:srcRect/>
                      <a:stretch>
                        <a:fillRect/>
                      </a:stretch>
                    </p:blipFill>
                    <p:spPr bwMode="auto">
                      <a:xfrm>
                        <a:off x="71438" y="665163"/>
                        <a:ext cx="6005512" cy="6546850"/>
                      </a:xfrm>
                      <a:prstGeom prst="rect">
                        <a:avLst/>
                      </a:prstGeom>
                      <a:noFill/>
                      <a:ln>
                        <a:noFill/>
                      </a:ln>
                      <a:effectLst/>
                      <a:extLst/>
                    </p:spPr>
                  </p:pic>
                </p:oleObj>
              </mc:Fallback>
            </mc:AlternateContent>
          </a:graphicData>
        </a:graphic>
      </p:graphicFrame>
      <p:sp>
        <p:nvSpPr>
          <p:cNvPr id="8" name="Rectangle 10"/>
          <p:cNvSpPr>
            <a:spLocks/>
          </p:cNvSpPr>
          <p:nvPr userDrawn="1"/>
        </p:nvSpPr>
        <p:spPr bwMode="auto">
          <a:xfrm>
            <a:off x="1607553" y="1690688"/>
            <a:ext cx="5461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50800" tIns="50800" rIns="50800" bIns="50800" anchor="ctr"/>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algn="l" eaLnBrk="1" hangingPunct="1"/>
            <a:r>
              <a:rPr lang="en-US" altLang="en-US" sz="3500" dirty="0">
                <a:solidFill>
                  <a:srgbClr val="FFFEFE"/>
                </a:solidFill>
                <a:latin typeface="Lato Light" panose="020F0502020204030203" pitchFamily="34" charset="0"/>
                <a:ea typeface="MS PGothic" panose="020B0600070205080204" pitchFamily="34" charset="-128"/>
                <a:sym typeface="Lato Light" panose="020F0502020204030203" pitchFamily="34" charset="0"/>
              </a:rPr>
              <a:t>%</a:t>
            </a:r>
          </a:p>
        </p:txBody>
      </p:sp>
      <p:sp>
        <p:nvSpPr>
          <p:cNvPr id="12" name="Rectangle 14"/>
          <p:cNvSpPr>
            <a:spLocks/>
          </p:cNvSpPr>
          <p:nvPr userDrawn="1"/>
        </p:nvSpPr>
        <p:spPr bwMode="auto">
          <a:xfrm>
            <a:off x="2555071" y="2641721"/>
            <a:ext cx="406667" cy="47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50800" tIns="50800" rIns="50800" bIns="50800" anchor="ctr"/>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algn="l" eaLnBrk="1" hangingPunct="1"/>
            <a:endParaRPr lang="en-US" altLang="en-US" sz="3500" dirty="0">
              <a:solidFill>
                <a:srgbClr val="FFFEFE"/>
              </a:solidFill>
              <a:latin typeface="Avenir Next" charset="0"/>
              <a:ea typeface="Avenir Next" charset="0"/>
              <a:cs typeface="Avenir Next" charset="0"/>
              <a:sym typeface="Lato Light" panose="020F0502020204030203" pitchFamily="34" charset="0"/>
            </a:endParaRPr>
          </a:p>
        </p:txBody>
      </p:sp>
      <p:sp>
        <p:nvSpPr>
          <p:cNvPr id="13" name="Rectangle 15"/>
          <p:cNvSpPr>
            <a:spLocks/>
          </p:cNvSpPr>
          <p:nvPr userDrawn="1"/>
        </p:nvSpPr>
        <p:spPr bwMode="auto">
          <a:xfrm flipV="1">
            <a:off x="7642110" y="2424682"/>
            <a:ext cx="3122143" cy="76684"/>
          </a:xfrm>
          <a:prstGeom prst="rect">
            <a:avLst/>
          </a:prstGeom>
          <a:solidFill>
            <a:srgbClr val="9C9C9C"/>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14" name="Rectangle 16"/>
          <p:cNvSpPr>
            <a:spLocks/>
          </p:cNvSpPr>
          <p:nvPr userDrawn="1"/>
        </p:nvSpPr>
        <p:spPr bwMode="auto">
          <a:xfrm flipV="1">
            <a:off x="5852023" y="2361414"/>
            <a:ext cx="1790087" cy="203253"/>
          </a:xfrm>
          <a:prstGeom prst="rect">
            <a:avLst/>
          </a:prstGeom>
          <a:solidFill>
            <a:srgbClr val="1469A7"/>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44" name="Rectangle 15"/>
          <p:cNvSpPr>
            <a:spLocks/>
          </p:cNvSpPr>
          <p:nvPr userDrawn="1"/>
        </p:nvSpPr>
        <p:spPr bwMode="auto">
          <a:xfrm flipV="1">
            <a:off x="7642110" y="3564915"/>
            <a:ext cx="3122143" cy="76684"/>
          </a:xfrm>
          <a:prstGeom prst="rect">
            <a:avLst/>
          </a:prstGeom>
          <a:solidFill>
            <a:srgbClr val="9C9C9C"/>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45" name="Rectangle 16"/>
          <p:cNvSpPr>
            <a:spLocks/>
          </p:cNvSpPr>
          <p:nvPr userDrawn="1"/>
        </p:nvSpPr>
        <p:spPr bwMode="auto">
          <a:xfrm flipV="1">
            <a:off x="5852023" y="3501648"/>
            <a:ext cx="3521402" cy="206227"/>
          </a:xfrm>
          <a:prstGeom prst="rect">
            <a:avLst/>
          </a:prstGeom>
          <a:solidFill>
            <a:srgbClr val="2BB1E9"/>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48" name="Rectangle 15"/>
          <p:cNvSpPr>
            <a:spLocks/>
          </p:cNvSpPr>
          <p:nvPr userDrawn="1"/>
        </p:nvSpPr>
        <p:spPr bwMode="auto">
          <a:xfrm flipV="1">
            <a:off x="7642110" y="4756216"/>
            <a:ext cx="3122143" cy="76684"/>
          </a:xfrm>
          <a:prstGeom prst="rect">
            <a:avLst/>
          </a:prstGeom>
          <a:solidFill>
            <a:srgbClr val="9C9C9C"/>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49" name="Rectangle 16"/>
          <p:cNvSpPr>
            <a:spLocks/>
          </p:cNvSpPr>
          <p:nvPr userDrawn="1"/>
        </p:nvSpPr>
        <p:spPr bwMode="auto">
          <a:xfrm flipV="1">
            <a:off x="5852023" y="4692949"/>
            <a:ext cx="3521402" cy="206227"/>
          </a:xfrm>
          <a:prstGeom prst="rect">
            <a:avLst/>
          </a:prstGeom>
          <a:solidFill>
            <a:srgbClr val="0C436D"/>
          </a:solidFill>
          <a:ln>
            <a:noFill/>
          </a:ln>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2" name="Rectangle 15"/>
          <p:cNvSpPr>
            <a:spLocks/>
          </p:cNvSpPr>
          <p:nvPr userDrawn="1"/>
        </p:nvSpPr>
        <p:spPr bwMode="auto">
          <a:xfrm flipV="1">
            <a:off x="7642110" y="5898903"/>
            <a:ext cx="3122143" cy="76684"/>
          </a:xfrm>
          <a:prstGeom prst="rect">
            <a:avLst/>
          </a:prstGeom>
          <a:solidFill>
            <a:srgbClr val="9C9C9C"/>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3" name="Rectangle 16"/>
          <p:cNvSpPr>
            <a:spLocks/>
          </p:cNvSpPr>
          <p:nvPr userDrawn="1"/>
        </p:nvSpPr>
        <p:spPr bwMode="auto">
          <a:xfrm flipV="1">
            <a:off x="5852023" y="5835636"/>
            <a:ext cx="3521402" cy="206227"/>
          </a:xfrm>
          <a:prstGeom prst="rect">
            <a:avLst/>
          </a:prstGeom>
          <a:solidFill>
            <a:srgbClr val="0D325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60" name="Text Placeholder 3"/>
          <p:cNvSpPr>
            <a:spLocks noGrp="1"/>
          </p:cNvSpPr>
          <p:nvPr>
            <p:ph type="body" sz="half" idx="60"/>
          </p:nvPr>
        </p:nvSpPr>
        <p:spPr>
          <a:xfrm>
            <a:off x="5852023" y="2047385"/>
            <a:ext cx="4912230" cy="311021"/>
          </a:xfrm>
          <a:prstGeom prst="rect">
            <a:avLst/>
          </a:prstGeom>
        </p:spPr>
        <p:txBody>
          <a:bodyPr/>
          <a:lstStyle>
            <a:lvl1pPr marL="0" indent="0" algn="l">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3" name="Text Placeholder 3"/>
          <p:cNvSpPr>
            <a:spLocks noGrp="1"/>
          </p:cNvSpPr>
          <p:nvPr>
            <p:ph type="body" sz="half" idx="61"/>
          </p:nvPr>
        </p:nvSpPr>
        <p:spPr>
          <a:xfrm>
            <a:off x="5852023" y="3187618"/>
            <a:ext cx="4912230" cy="311021"/>
          </a:xfrm>
          <a:prstGeom prst="rect">
            <a:avLst/>
          </a:prstGeom>
        </p:spPr>
        <p:txBody>
          <a:bodyPr/>
          <a:lstStyle>
            <a:lvl1pPr marL="0" indent="0" algn="l">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5" name="Text Placeholder 3"/>
          <p:cNvSpPr>
            <a:spLocks noGrp="1"/>
          </p:cNvSpPr>
          <p:nvPr>
            <p:ph type="body" sz="half" idx="62"/>
          </p:nvPr>
        </p:nvSpPr>
        <p:spPr>
          <a:xfrm>
            <a:off x="5852023" y="4377150"/>
            <a:ext cx="4912230" cy="311021"/>
          </a:xfrm>
          <a:prstGeom prst="rect">
            <a:avLst/>
          </a:prstGeom>
        </p:spPr>
        <p:txBody>
          <a:bodyPr/>
          <a:lstStyle>
            <a:lvl1pPr marL="0" indent="0" algn="l">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7" name="Text Placeholder 3"/>
          <p:cNvSpPr>
            <a:spLocks noGrp="1"/>
          </p:cNvSpPr>
          <p:nvPr>
            <p:ph type="body" sz="half" idx="63"/>
          </p:nvPr>
        </p:nvSpPr>
        <p:spPr>
          <a:xfrm>
            <a:off x="5852023" y="5521606"/>
            <a:ext cx="4912230" cy="311021"/>
          </a:xfrm>
          <a:prstGeom prst="rect">
            <a:avLst/>
          </a:prstGeom>
        </p:spPr>
        <p:txBody>
          <a:bodyPr/>
          <a:lstStyle>
            <a:lvl1pPr marL="0" indent="0" algn="l">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8" name="Text Placeholder 3"/>
          <p:cNvSpPr>
            <a:spLocks noGrp="1"/>
          </p:cNvSpPr>
          <p:nvPr>
            <p:ph type="body" sz="half" idx="70"/>
          </p:nvPr>
        </p:nvSpPr>
        <p:spPr>
          <a:xfrm>
            <a:off x="5826028" y="1609042"/>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69" name="Text Placeholder 3"/>
          <p:cNvSpPr>
            <a:spLocks noGrp="1"/>
          </p:cNvSpPr>
          <p:nvPr>
            <p:ph type="body" sz="half" idx="71"/>
          </p:nvPr>
        </p:nvSpPr>
        <p:spPr>
          <a:xfrm>
            <a:off x="5852023" y="2762056"/>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70" name="Text Placeholder 3"/>
          <p:cNvSpPr>
            <a:spLocks noGrp="1"/>
          </p:cNvSpPr>
          <p:nvPr>
            <p:ph type="body" sz="half" idx="72"/>
          </p:nvPr>
        </p:nvSpPr>
        <p:spPr>
          <a:xfrm>
            <a:off x="5852023" y="3949990"/>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71" name="Text Placeholder 3"/>
          <p:cNvSpPr>
            <a:spLocks noGrp="1"/>
          </p:cNvSpPr>
          <p:nvPr>
            <p:ph type="body" sz="half" idx="73"/>
          </p:nvPr>
        </p:nvSpPr>
        <p:spPr>
          <a:xfrm>
            <a:off x="5852023" y="5095330"/>
            <a:ext cx="2007093"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3"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25" name="Straight Connector 24"/>
          <p:cNvCxnSpPr/>
          <p:nvPr userDrawn="1"/>
        </p:nvCxnSpPr>
        <p:spPr>
          <a:xfrm flipH="1">
            <a:off x="1736561"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grpId="0" nodeType="afterEffect" nodePh="1">
                                  <p:stCondLst>
                                    <p:cond delay="0"/>
                                  </p:stCondLst>
                                  <p:endCondLst>
                                    <p:cond evt="begin" delay="0">
                                      <p:tn val="15"/>
                                    </p:cond>
                                  </p:end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ppt_x"/>
                                          </p:val>
                                        </p:tav>
                                        <p:tav tm="100000">
                                          <p:val>
                                            <p:strVal val="#ppt_x"/>
                                          </p:val>
                                        </p:tav>
                                      </p:tavLst>
                                    </p:anim>
                                    <p:anim calcmode="lin" valueType="num">
                                      <p:cBhvr additive="base">
                                        <p:cTn id="33" dur="500" fill="hold"/>
                                        <p:tgtEl>
                                          <p:spTgt spid="44"/>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 presetClass="entr" presetSubtype="4"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 presetClass="entr" presetSubtype="4"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ppt_x"/>
                                          </p:val>
                                        </p:tav>
                                        <p:tav tm="100000">
                                          <p:val>
                                            <p:strVal val="#ppt_x"/>
                                          </p:val>
                                        </p:tav>
                                      </p:tavLst>
                                    </p:anim>
                                    <p:anim calcmode="lin" valueType="num">
                                      <p:cBhvr additive="base">
                                        <p:cTn id="43" dur="500" fill="hold"/>
                                        <p:tgtEl>
                                          <p:spTgt spid="48"/>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 presetClass="entr" presetSubtype="4"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 presetClass="entr" presetSubtype="4"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2" presetClass="entr" presetSubtype="4"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fill="hold"/>
                                        <p:tgtEl>
                                          <p:spTgt spid="53"/>
                                        </p:tgtEl>
                                        <p:attrNameLst>
                                          <p:attrName>ppt_x</p:attrName>
                                        </p:attrNameLst>
                                      </p:cBhvr>
                                      <p:tavLst>
                                        <p:tav tm="0">
                                          <p:val>
                                            <p:strVal val="#ppt_x"/>
                                          </p:val>
                                        </p:tav>
                                        <p:tav tm="100000">
                                          <p:val>
                                            <p:strVal val="#ppt_x"/>
                                          </p:val>
                                        </p:tav>
                                      </p:tavLst>
                                    </p:anim>
                                    <p:anim calcmode="lin" valueType="num">
                                      <p:cBhvr additive="base">
                                        <p:cTn id="58" dur="500" fill="hold"/>
                                        <p:tgtEl>
                                          <p:spTgt spid="53"/>
                                        </p:tgtEl>
                                        <p:attrNameLst>
                                          <p:attrName>ppt_y</p:attrName>
                                        </p:attrNameLst>
                                      </p:cBhvr>
                                      <p:tavLst>
                                        <p:tav tm="0">
                                          <p:val>
                                            <p:strVal val="1+#ppt_h/2"/>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anim calcmode="lin" valueType="num">
                                      <p:cBhvr>
                                        <p:cTn id="6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6200"/>
                            </p:stCondLst>
                            <p:childTnLst>
                              <p:par>
                                <p:cTn id="65" presetID="22" presetClass="entr" presetSubtype="8"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8" grpId="0" autoUpdateAnimBg="0"/>
      <p:bldP spid="12" grpId="0" autoUpdateAnimBg="0"/>
      <p:bldP spid="13" grpId="0" animBg="1"/>
      <p:bldP spid="14" grpId="0" animBg="1"/>
      <p:bldP spid="44" grpId="0" animBg="1"/>
      <p:bldP spid="45" grpId="0" animBg="1"/>
      <p:bldP spid="48" grpId="0" animBg="1"/>
      <p:bldP spid="49" grpId="0" animBg="1"/>
      <p:bldP spid="52" grpId="0" animBg="1"/>
      <p:bldP spid="53"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40" name="Group 42"/>
          <p:cNvGrpSpPr>
            <a:grpSpLocks/>
          </p:cNvGrpSpPr>
          <p:nvPr userDrawn="1"/>
        </p:nvGrpSpPr>
        <p:grpSpPr bwMode="auto">
          <a:xfrm>
            <a:off x="928341" y="5296329"/>
            <a:ext cx="5921375" cy="873126"/>
            <a:chOff x="468" y="341"/>
            <a:chExt cx="3730" cy="550"/>
          </a:xfrm>
        </p:grpSpPr>
        <p:sp>
          <p:nvSpPr>
            <p:cNvPr id="41" name="AutoShape 43"/>
            <p:cNvSpPr>
              <a:spLocks/>
            </p:cNvSpPr>
            <p:nvPr/>
          </p:nvSpPr>
          <p:spPr bwMode="auto">
            <a:xfrm>
              <a:off x="468" y="345"/>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6" name="AutoShape 43"/>
            <p:cNvSpPr>
              <a:spLocks/>
            </p:cNvSpPr>
            <p:nvPr userDrawn="1"/>
          </p:nvSpPr>
          <p:spPr bwMode="auto">
            <a:xfrm>
              <a:off x="1103" y="345"/>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7" name="AutoShape 43"/>
            <p:cNvSpPr>
              <a:spLocks/>
            </p:cNvSpPr>
            <p:nvPr userDrawn="1"/>
          </p:nvSpPr>
          <p:spPr bwMode="auto">
            <a:xfrm>
              <a:off x="1738" y="355"/>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8" name="AutoShape 43"/>
            <p:cNvSpPr>
              <a:spLocks/>
            </p:cNvSpPr>
            <p:nvPr userDrawn="1"/>
          </p:nvSpPr>
          <p:spPr bwMode="auto">
            <a:xfrm>
              <a:off x="2377" y="341"/>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59" name="AutoShape 43"/>
            <p:cNvSpPr>
              <a:spLocks/>
            </p:cNvSpPr>
            <p:nvPr userDrawn="1"/>
          </p:nvSpPr>
          <p:spPr bwMode="auto">
            <a:xfrm>
              <a:off x="3016" y="341"/>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sp>
          <p:nvSpPr>
            <p:cNvPr id="60" name="AutoShape 43"/>
            <p:cNvSpPr>
              <a:spLocks/>
            </p:cNvSpPr>
            <p:nvPr userDrawn="1"/>
          </p:nvSpPr>
          <p:spPr bwMode="auto">
            <a:xfrm>
              <a:off x="3653" y="341"/>
              <a:ext cx="545" cy="536"/>
            </a:xfrm>
            <a:prstGeom prst="wedgeEllipseCallout">
              <a:avLst>
                <a:gd name="adj1" fmla="val 1347"/>
                <a:gd name="adj2" fmla="val -100977"/>
              </a:avLst>
            </a:prstGeom>
            <a:solidFill>
              <a:srgbClr val="83DBE9"/>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5000">
                  <a:solidFill>
                    <a:schemeClr val="tx1"/>
                  </a:solidFill>
                  <a:latin typeface="Helvetica Light" charset="0"/>
                  <a:ea typeface="ヒラギノ角ゴ ProN W3" charset="-128"/>
                  <a:sym typeface="Helvetica Light" charset="0"/>
                </a:defRPr>
              </a:lvl1pPr>
              <a:lvl2pPr marL="742950" indent="-285750" eaLnBrk="0" hangingPunct="0">
                <a:defRPr sz="5000">
                  <a:solidFill>
                    <a:schemeClr val="tx1"/>
                  </a:solidFill>
                  <a:latin typeface="Helvetica Light" charset="0"/>
                  <a:ea typeface="ヒラギノ角ゴ ProN W3" charset="-128"/>
                  <a:sym typeface="Helvetica Light" charset="0"/>
                </a:defRPr>
              </a:lvl2pPr>
              <a:lvl3pPr marL="1143000" indent="-228600" eaLnBrk="0" hangingPunct="0">
                <a:defRPr sz="5000">
                  <a:solidFill>
                    <a:schemeClr val="tx1"/>
                  </a:solidFill>
                  <a:latin typeface="Helvetica Light" charset="0"/>
                  <a:ea typeface="ヒラギノ角ゴ ProN W3" charset="-128"/>
                  <a:sym typeface="Helvetica Light" charset="0"/>
                </a:defRPr>
              </a:lvl3pPr>
              <a:lvl4pPr marL="1600200" indent="-228600" eaLnBrk="0" hangingPunct="0">
                <a:defRPr sz="5000">
                  <a:solidFill>
                    <a:schemeClr val="tx1"/>
                  </a:solidFill>
                  <a:latin typeface="Helvetica Light" charset="0"/>
                  <a:ea typeface="ヒラギノ角ゴ ProN W3" charset="-128"/>
                  <a:sym typeface="Helvetica Light" charset="0"/>
                </a:defRPr>
              </a:lvl4pPr>
              <a:lvl5pPr marL="2057400" indent="-228600" eaLnBrk="0" hangingPunct="0">
                <a:defRPr sz="5000">
                  <a:solidFill>
                    <a:schemeClr val="tx1"/>
                  </a:solidFill>
                  <a:latin typeface="Helvetica Light" charset="0"/>
                  <a:ea typeface="ヒラギノ角ゴ ProN W3" charset="-128"/>
                  <a:sym typeface="Helvetica Light" charset="0"/>
                </a:defRPr>
              </a:lvl5pPr>
              <a:lvl6pPr marL="25146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6pPr>
              <a:lvl7pPr marL="29718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7pPr>
              <a:lvl8pPr marL="34290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8pPr>
              <a:lvl9pPr marL="3886200" indent="-228600" algn="ctr" eaLnBrk="0" fontAlgn="base" hangingPunct="0">
                <a:spcBef>
                  <a:spcPct val="0"/>
                </a:spcBef>
                <a:spcAft>
                  <a:spcPct val="0"/>
                </a:spcAft>
                <a:defRPr sz="5000">
                  <a:solidFill>
                    <a:schemeClr val="tx1"/>
                  </a:solidFill>
                  <a:latin typeface="Helvetica Light" charset="0"/>
                  <a:ea typeface="ヒラギノ角ゴ ProN W3" charset="-128"/>
                  <a:sym typeface="Helvetica Light" charset="0"/>
                </a:defRPr>
              </a:lvl9pPr>
            </a:lstStyle>
            <a:p>
              <a:pPr eaLnBrk="1" hangingPunct="1"/>
              <a:endParaRPr lang="es-ES" altLang="en-US" dirty="0"/>
            </a:p>
          </p:txBody>
        </p:sp>
      </p:gr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grpSp>
        <p:nvGrpSpPr>
          <p:cNvPr id="4" name="Group 3"/>
          <p:cNvGrpSpPr>
            <a:grpSpLocks/>
          </p:cNvGrpSpPr>
          <p:nvPr userDrawn="1"/>
        </p:nvGrpSpPr>
        <p:grpSpPr bwMode="auto">
          <a:xfrm>
            <a:off x="1135821" y="1857591"/>
            <a:ext cx="450227" cy="2953950"/>
            <a:chOff x="0" y="0"/>
            <a:chExt cx="589" cy="3870"/>
          </a:xfrm>
        </p:grpSpPr>
        <p:sp>
          <p:nvSpPr>
            <p:cNvPr id="5" name="AutoShape 2"/>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6" name="AutoShape 3"/>
            <p:cNvSpPr>
              <a:spLocks/>
            </p:cNvSpPr>
            <p:nvPr/>
          </p:nvSpPr>
          <p:spPr bwMode="auto">
            <a:xfrm>
              <a:off x="321" y="3267"/>
              <a:ext cx="264" cy="603"/>
            </a:xfrm>
            <a:custGeom>
              <a:avLst/>
              <a:gdLst>
                <a:gd name="T0" fmla="*/ 0 w 21600"/>
                <a:gd name="T1" fmla="*/ 4104 h 21600"/>
                <a:gd name="T2" fmla="*/ 21511 w 21600"/>
                <a:gd name="T3" fmla="*/ 0 h 21600"/>
                <a:gd name="T4" fmla="*/ 21600 w 21600"/>
                <a:gd name="T5" fmla="*/ 17491 h 21600"/>
                <a:gd name="T6" fmla="*/ 366 w 21600"/>
                <a:gd name="T7" fmla="*/ 21600 h 21600"/>
                <a:gd name="T8" fmla="*/ 0 w 21600"/>
                <a:gd name="T9" fmla="*/ 4104 h 21600"/>
                <a:gd name="T10" fmla="*/ 0 w 21600"/>
                <a:gd name="T11" fmla="*/ 4104 h 21600"/>
              </a:gdLst>
              <a:ahLst/>
              <a:cxnLst>
                <a:cxn ang="0">
                  <a:pos x="T0" y="T1"/>
                </a:cxn>
                <a:cxn ang="0">
                  <a:pos x="T2" y="T3"/>
                </a:cxn>
                <a:cxn ang="0">
                  <a:pos x="T4" y="T5"/>
                </a:cxn>
                <a:cxn ang="0">
                  <a:pos x="T6" y="T7"/>
                </a:cxn>
                <a:cxn ang="0">
                  <a:pos x="T8" y="T9"/>
                </a:cxn>
                <a:cxn ang="0">
                  <a:pos x="T10" y="T11"/>
                </a:cxn>
              </a:cxnLst>
              <a:rect l="0" t="0" r="r" b="b"/>
              <a:pathLst>
                <a:path w="21600" h="21600">
                  <a:moveTo>
                    <a:pt x="0" y="4104"/>
                  </a:moveTo>
                  <a:lnTo>
                    <a:pt x="21511" y="0"/>
                  </a:lnTo>
                  <a:lnTo>
                    <a:pt x="21600" y="17491"/>
                  </a:lnTo>
                  <a:lnTo>
                    <a:pt x="366" y="21600"/>
                  </a:lnTo>
                  <a:lnTo>
                    <a:pt x="0" y="4104"/>
                  </a:lnTo>
                  <a:close/>
                  <a:moveTo>
                    <a:pt x="0" y="4104"/>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7" name="AutoShape 4"/>
            <p:cNvSpPr>
              <a:spLocks/>
            </p:cNvSpPr>
            <p:nvPr/>
          </p:nvSpPr>
          <p:spPr bwMode="auto">
            <a:xfrm>
              <a:off x="0" y="3268"/>
              <a:ext cx="327" cy="602"/>
            </a:xfrm>
            <a:custGeom>
              <a:avLst/>
              <a:gdLst>
                <a:gd name="T0" fmla="*/ 0 w 21600"/>
                <a:gd name="T1" fmla="*/ 0 h 21600"/>
                <a:gd name="T2" fmla="*/ 21326 w 21600"/>
                <a:gd name="T3" fmla="*/ 4083 h 21600"/>
                <a:gd name="T4" fmla="*/ 21600 w 21600"/>
                <a:gd name="T5" fmla="*/ 21600 h 21600"/>
                <a:gd name="T6" fmla="*/ 312 w 21600"/>
                <a:gd name="T7" fmla="*/ 17494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4083"/>
                  </a:lnTo>
                  <a:lnTo>
                    <a:pt x="21600" y="21600"/>
                  </a:lnTo>
                  <a:lnTo>
                    <a:pt x="312" y="17494"/>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8" name="AutoShape 5"/>
            <p:cNvSpPr>
              <a:spLocks/>
            </p:cNvSpPr>
            <p:nvPr/>
          </p:nvSpPr>
          <p:spPr bwMode="auto">
            <a:xfrm>
              <a:off x="316" y="79"/>
              <a:ext cx="263" cy="3310"/>
            </a:xfrm>
            <a:custGeom>
              <a:avLst/>
              <a:gdLst>
                <a:gd name="T0" fmla="*/ 0 w 21600"/>
                <a:gd name="T1" fmla="*/ 749 h 21600"/>
                <a:gd name="T2" fmla="*/ 21511 w 21600"/>
                <a:gd name="T3" fmla="*/ 0 h 21600"/>
                <a:gd name="T4" fmla="*/ 21600 w 21600"/>
                <a:gd name="T5" fmla="*/ 20851 h 21600"/>
                <a:gd name="T6" fmla="*/ 366 w 21600"/>
                <a:gd name="T7" fmla="*/ 21600 h 21600"/>
                <a:gd name="T8" fmla="*/ 0 w 21600"/>
                <a:gd name="T9" fmla="*/ 749 h 21600"/>
                <a:gd name="T10" fmla="*/ 0 w 21600"/>
                <a:gd name="T11" fmla="*/ 749 h 21600"/>
              </a:gdLst>
              <a:ahLst/>
              <a:cxnLst>
                <a:cxn ang="0">
                  <a:pos x="T0" y="T1"/>
                </a:cxn>
                <a:cxn ang="0">
                  <a:pos x="T2" y="T3"/>
                </a:cxn>
                <a:cxn ang="0">
                  <a:pos x="T4" y="T5"/>
                </a:cxn>
                <a:cxn ang="0">
                  <a:pos x="T6" y="T7"/>
                </a:cxn>
                <a:cxn ang="0">
                  <a:pos x="T8" y="T9"/>
                </a:cxn>
                <a:cxn ang="0">
                  <a:pos x="T10" y="T11"/>
                </a:cxn>
              </a:cxnLst>
              <a:rect l="0" t="0" r="r" b="b"/>
              <a:pathLst>
                <a:path w="21600" h="21600">
                  <a:moveTo>
                    <a:pt x="0" y="749"/>
                  </a:moveTo>
                  <a:lnTo>
                    <a:pt x="21511" y="0"/>
                  </a:lnTo>
                  <a:lnTo>
                    <a:pt x="21600" y="20851"/>
                  </a:lnTo>
                  <a:lnTo>
                    <a:pt x="366" y="21600"/>
                  </a:lnTo>
                  <a:lnTo>
                    <a:pt x="0" y="749"/>
                  </a:lnTo>
                  <a:close/>
                  <a:moveTo>
                    <a:pt x="0" y="749"/>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9" name="AutoShape 6"/>
            <p:cNvSpPr>
              <a:spLocks/>
            </p:cNvSpPr>
            <p:nvPr/>
          </p:nvSpPr>
          <p:spPr bwMode="auto">
            <a:xfrm>
              <a:off x="0" y="80"/>
              <a:ext cx="327" cy="3309"/>
            </a:xfrm>
            <a:custGeom>
              <a:avLst/>
              <a:gdLst>
                <a:gd name="T0" fmla="*/ 0 w 21600"/>
                <a:gd name="T1" fmla="*/ 0 h 21600"/>
                <a:gd name="T2" fmla="*/ 21326 w 21600"/>
                <a:gd name="T3" fmla="*/ 743 h 21600"/>
                <a:gd name="T4" fmla="*/ 21600 w 21600"/>
                <a:gd name="T5" fmla="*/ 21600 h 21600"/>
                <a:gd name="T6" fmla="*/ 312 w 21600"/>
                <a:gd name="T7" fmla="*/ 20852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743"/>
                  </a:lnTo>
                  <a:lnTo>
                    <a:pt x="21600" y="21600"/>
                  </a:lnTo>
                  <a:lnTo>
                    <a:pt x="312" y="20852"/>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10" name="Group 9"/>
          <p:cNvGrpSpPr>
            <a:grpSpLocks/>
          </p:cNvGrpSpPr>
          <p:nvPr userDrawn="1"/>
        </p:nvGrpSpPr>
        <p:grpSpPr bwMode="auto">
          <a:xfrm>
            <a:off x="2132994" y="1873338"/>
            <a:ext cx="450227" cy="2953950"/>
            <a:chOff x="0" y="0"/>
            <a:chExt cx="589" cy="3870"/>
          </a:xfrm>
        </p:grpSpPr>
        <p:sp>
          <p:nvSpPr>
            <p:cNvPr id="11" name="AutoShape 8"/>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2" name="AutoShape 9"/>
            <p:cNvSpPr>
              <a:spLocks/>
            </p:cNvSpPr>
            <p:nvPr/>
          </p:nvSpPr>
          <p:spPr bwMode="auto">
            <a:xfrm>
              <a:off x="321" y="3014"/>
              <a:ext cx="264" cy="856"/>
            </a:xfrm>
            <a:custGeom>
              <a:avLst/>
              <a:gdLst>
                <a:gd name="T0" fmla="*/ 0 w 21600"/>
                <a:gd name="T1" fmla="*/ 2892 h 21600"/>
                <a:gd name="T2" fmla="*/ 21511 w 21600"/>
                <a:gd name="T3" fmla="*/ 0 h 21600"/>
                <a:gd name="T4" fmla="*/ 21600 w 21600"/>
                <a:gd name="T5" fmla="*/ 18704 h 21600"/>
                <a:gd name="T6" fmla="*/ 366 w 21600"/>
                <a:gd name="T7" fmla="*/ 21600 h 21600"/>
                <a:gd name="T8" fmla="*/ 0 w 21600"/>
                <a:gd name="T9" fmla="*/ 2892 h 21600"/>
                <a:gd name="T10" fmla="*/ 0 w 21600"/>
                <a:gd name="T11" fmla="*/ 2892 h 21600"/>
              </a:gdLst>
              <a:ahLst/>
              <a:cxnLst>
                <a:cxn ang="0">
                  <a:pos x="T0" y="T1"/>
                </a:cxn>
                <a:cxn ang="0">
                  <a:pos x="T2" y="T3"/>
                </a:cxn>
                <a:cxn ang="0">
                  <a:pos x="T4" y="T5"/>
                </a:cxn>
                <a:cxn ang="0">
                  <a:pos x="T6" y="T7"/>
                </a:cxn>
                <a:cxn ang="0">
                  <a:pos x="T8" y="T9"/>
                </a:cxn>
                <a:cxn ang="0">
                  <a:pos x="T10" y="T11"/>
                </a:cxn>
              </a:cxnLst>
              <a:rect l="0" t="0" r="r" b="b"/>
              <a:pathLst>
                <a:path w="21600" h="21600">
                  <a:moveTo>
                    <a:pt x="0" y="2892"/>
                  </a:moveTo>
                  <a:lnTo>
                    <a:pt x="21511" y="0"/>
                  </a:lnTo>
                  <a:lnTo>
                    <a:pt x="21600" y="18704"/>
                  </a:lnTo>
                  <a:lnTo>
                    <a:pt x="366" y="21600"/>
                  </a:lnTo>
                  <a:lnTo>
                    <a:pt x="0" y="2892"/>
                  </a:lnTo>
                  <a:close/>
                  <a:moveTo>
                    <a:pt x="0" y="2892"/>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3" name="AutoShape 10"/>
            <p:cNvSpPr>
              <a:spLocks/>
            </p:cNvSpPr>
            <p:nvPr/>
          </p:nvSpPr>
          <p:spPr bwMode="auto">
            <a:xfrm>
              <a:off x="0" y="3015"/>
              <a:ext cx="327" cy="855"/>
            </a:xfrm>
            <a:custGeom>
              <a:avLst/>
              <a:gdLst>
                <a:gd name="T0" fmla="*/ 0 w 21600"/>
                <a:gd name="T1" fmla="*/ 0 h 21600"/>
                <a:gd name="T2" fmla="*/ 21326 w 21600"/>
                <a:gd name="T3" fmla="*/ 2876 h 21600"/>
                <a:gd name="T4" fmla="*/ 21600 w 21600"/>
                <a:gd name="T5" fmla="*/ 21600 h 21600"/>
                <a:gd name="T6" fmla="*/ 312 w 21600"/>
                <a:gd name="T7" fmla="*/ 18708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2876"/>
                  </a:lnTo>
                  <a:lnTo>
                    <a:pt x="21600" y="21600"/>
                  </a:lnTo>
                  <a:lnTo>
                    <a:pt x="312" y="18708"/>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4" name="AutoShape 11"/>
            <p:cNvSpPr>
              <a:spLocks/>
            </p:cNvSpPr>
            <p:nvPr/>
          </p:nvSpPr>
          <p:spPr bwMode="auto">
            <a:xfrm>
              <a:off x="316" y="79"/>
              <a:ext cx="263" cy="3057"/>
            </a:xfrm>
            <a:custGeom>
              <a:avLst/>
              <a:gdLst>
                <a:gd name="T0" fmla="*/ 0 w 21600"/>
                <a:gd name="T1" fmla="*/ 810 h 21600"/>
                <a:gd name="T2" fmla="*/ 21511 w 21600"/>
                <a:gd name="T3" fmla="*/ 0 h 21600"/>
                <a:gd name="T4" fmla="*/ 21600 w 21600"/>
                <a:gd name="T5" fmla="*/ 20788 h 21600"/>
                <a:gd name="T6" fmla="*/ 366 w 21600"/>
                <a:gd name="T7" fmla="*/ 21600 h 21600"/>
                <a:gd name="T8" fmla="*/ 0 w 21600"/>
                <a:gd name="T9" fmla="*/ 810 h 21600"/>
                <a:gd name="T10" fmla="*/ 0 w 21600"/>
                <a:gd name="T11" fmla="*/ 810 h 21600"/>
              </a:gdLst>
              <a:ahLst/>
              <a:cxnLst>
                <a:cxn ang="0">
                  <a:pos x="T0" y="T1"/>
                </a:cxn>
                <a:cxn ang="0">
                  <a:pos x="T2" y="T3"/>
                </a:cxn>
                <a:cxn ang="0">
                  <a:pos x="T4" y="T5"/>
                </a:cxn>
                <a:cxn ang="0">
                  <a:pos x="T6" y="T7"/>
                </a:cxn>
                <a:cxn ang="0">
                  <a:pos x="T8" y="T9"/>
                </a:cxn>
                <a:cxn ang="0">
                  <a:pos x="T10" y="T11"/>
                </a:cxn>
              </a:cxnLst>
              <a:rect l="0" t="0" r="r" b="b"/>
              <a:pathLst>
                <a:path w="21600" h="21600">
                  <a:moveTo>
                    <a:pt x="0" y="810"/>
                  </a:moveTo>
                  <a:lnTo>
                    <a:pt x="21511" y="0"/>
                  </a:lnTo>
                  <a:lnTo>
                    <a:pt x="21600" y="20788"/>
                  </a:lnTo>
                  <a:lnTo>
                    <a:pt x="366" y="21600"/>
                  </a:lnTo>
                  <a:lnTo>
                    <a:pt x="0" y="810"/>
                  </a:lnTo>
                  <a:close/>
                  <a:moveTo>
                    <a:pt x="0" y="810"/>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5" name="AutoShape 12"/>
            <p:cNvSpPr>
              <a:spLocks/>
            </p:cNvSpPr>
            <p:nvPr/>
          </p:nvSpPr>
          <p:spPr bwMode="auto">
            <a:xfrm>
              <a:off x="0" y="80"/>
              <a:ext cx="327" cy="3056"/>
            </a:xfrm>
            <a:custGeom>
              <a:avLst/>
              <a:gdLst>
                <a:gd name="T0" fmla="*/ 0 w 21600"/>
                <a:gd name="T1" fmla="*/ 0 h 21600"/>
                <a:gd name="T2" fmla="*/ 21326 w 21600"/>
                <a:gd name="T3" fmla="*/ 805 h 21600"/>
                <a:gd name="T4" fmla="*/ 21600 w 21600"/>
                <a:gd name="T5" fmla="*/ 21600 h 21600"/>
                <a:gd name="T6" fmla="*/ 312 w 21600"/>
                <a:gd name="T7" fmla="*/ 20791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805"/>
                  </a:lnTo>
                  <a:lnTo>
                    <a:pt x="21600" y="21600"/>
                  </a:lnTo>
                  <a:lnTo>
                    <a:pt x="312" y="20791"/>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16" name="Group 15"/>
          <p:cNvGrpSpPr>
            <a:grpSpLocks/>
          </p:cNvGrpSpPr>
          <p:nvPr userDrawn="1"/>
        </p:nvGrpSpPr>
        <p:grpSpPr bwMode="auto">
          <a:xfrm>
            <a:off x="3143347" y="1873338"/>
            <a:ext cx="450227" cy="2953950"/>
            <a:chOff x="0" y="0"/>
            <a:chExt cx="589" cy="3870"/>
          </a:xfrm>
        </p:grpSpPr>
        <p:sp>
          <p:nvSpPr>
            <p:cNvPr id="17" name="AutoShape 14"/>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8" name="AutoShape 15"/>
            <p:cNvSpPr>
              <a:spLocks/>
            </p:cNvSpPr>
            <p:nvPr/>
          </p:nvSpPr>
          <p:spPr bwMode="auto">
            <a:xfrm>
              <a:off x="321" y="1480"/>
              <a:ext cx="264" cy="2390"/>
            </a:xfrm>
            <a:custGeom>
              <a:avLst/>
              <a:gdLst>
                <a:gd name="T0" fmla="*/ 0 w 21600"/>
                <a:gd name="T1" fmla="*/ 1037 h 21600"/>
                <a:gd name="T2" fmla="*/ 21511 w 21600"/>
                <a:gd name="T3" fmla="*/ 0 h 21600"/>
                <a:gd name="T4" fmla="*/ 21600 w 21600"/>
                <a:gd name="T5" fmla="*/ 20562 h 21600"/>
                <a:gd name="T6" fmla="*/ 366 w 21600"/>
                <a:gd name="T7" fmla="*/ 21600 h 21600"/>
                <a:gd name="T8" fmla="*/ 0 w 21600"/>
                <a:gd name="T9" fmla="*/ 1037 h 21600"/>
                <a:gd name="T10" fmla="*/ 0 w 21600"/>
                <a:gd name="T11" fmla="*/ 1037 h 21600"/>
              </a:gdLst>
              <a:ahLst/>
              <a:cxnLst>
                <a:cxn ang="0">
                  <a:pos x="T0" y="T1"/>
                </a:cxn>
                <a:cxn ang="0">
                  <a:pos x="T2" y="T3"/>
                </a:cxn>
                <a:cxn ang="0">
                  <a:pos x="T4" y="T5"/>
                </a:cxn>
                <a:cxn ang="0">
                  <a:pos x="T6" y="T7"/>
                </a:cxn>
                <a:cxn ang="0">
                  <a:pos x="T8" y="T9"/>
                </a:cxn>
                <a:cxn ang="0">
                  <a:pos x="T10" y="T11"/>
                </a:cxn>
              </a:cxnLst>
              <a:rect l="0" t="0" r="r" b="b"/>
              <a:pathLst>
                <a:path w="21600" h="21600">
                  <a:moveTo>
                    <a:pt x="0" y="1037"/>
                  </a:moveTo>
                  <a:lnTo>
                    <a:pt x="21511" y="0"/>
                  </a:lnTo>
                  <a:lnTo>
                    <a:pt x="21600" y="20562"/>
                  </a:lnTo>
                  <a:lnTo>
                    <a:pt x="366" y="21600"/>
                  </a:lnTo>
                  <a:lnTo>
                    <a:pt x="0" y="1037"/>
                  </a:lnTo>
                  <a:close/>
                  <a:moveTo>
                    <a:pt x="0" y="1037"/>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19" name="AutoShape 16"/>
            <p:cNvSpPr>
              <a:spLocks/>
            </p:cNvSpPr>
            <p:nvPr/>
          </p:nvSpPr>
          <p:spPr bwMode="auto">
            <a:xfrm>
              <a:off x="0" y="1482"/>
              <a:ext cx="327" cy="2388"/>
            </a:xfrm>
            <a:custGeom>
              <a:avLst/>
              <a:gdLst>
                <a:gd name="T0" fmla="*/ 0 w 21600"/>
                <a:gd name="T1" fmla="*/ 0 h 21600"/>
                <a:gd name="T2" fmla="*/ 21326 w 21600"/>
                <a:gd name="T3" fmla="*/ 1030 h 21600"/>
                <a:gd name="T4" fmla="*/ 21600 w 21600"/>
                <a:gd name="T5" fmla="*/ 21600 h 21600"/>
                <a:gd name="T6" fmla="*/ 312 w 21600"/>
                <a:gd name="T7" fmla="*/ 20564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030"/>
                  </a:lnTo>
                  <a:lnTo>
                    <a:pt x="21600" y="21600"/>
                  </a:lnTo>
                  <a:lnTo>
                    <a:pt x="312" y="20564"/>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0" name="AutoShape 17"/>
            <p:cNvSpPr>
              <a:spLocks/>
            </p:cNvSpPr>
            <p:nvPr/>
          </p:nvSpPr>
          <p:spPr bwMode="auto">
            <a:xfrm>
              <a:off x="316" y="79"/>
              <a:ext cx="263" cy="1523"/>
            </a:xfrm>
            <a:custGeom>
              <a:avLst/>
              <a:gdLst>
                <a:gd name="T0" fmla="*/ 0 w 21600"/>
                <a:gd name="T1" fmla="*/ 1626 h 21600"/>
                <a:gd name="T2" fmla="*/ 21511 w 21600"/>
                <a:gd name="T3" fmla="*/ 0 h 21600"/>
                <a:gd name="T4" fmla="*/ 21600 w 21600"/>
                <a:gd name="T5" fmla="*/ 19972 h 21600"/>
                <a:gd name="T6" fmla="*/ 366 w 21600"/>
                <a:gd name="T7" fmla="*/ 21600 h 21600"/>
                <a:gd name="T8" fmla="*/ 0 w 21600"/>
                <a:gd name="T9" fmla="*/ 1626 h 21600"/>
                <a:gd name="T10" fmla="*/ 0 w 21600"/>
                <a:gd name="T11" fmla="*/ 1626 h 21600"/>
              </a:gdLst>
              <a:ahLst/>
              <a:cxnLst>
                <a:cxn ang="0">
                  <a:pos x="T0" y="T1"/>
                </a:cxn>
                <a:cxn ang="0">
                  <a:pos x="T2" y="T3"/>
                </a:cxn>
                <a:cxn ang="0">
                  <a:pos x="T4" y="T5"/>
                </a:cxn>
                <a:cxn ang="0">
                  <a:pos x="T6" y="T7"/>
                </a:cxn>
                <a:cxn ang="0">
                  <a:pos x="T8" y="T9"/>
                </a:cxn>
                <a:cxn ang="0">
                  <a:pos x="T10" y="T11"/>
                </a:cxn>
              </a:cxnLst>
              <a:rect l="0" t="0" r="r" b="b"/>
              <a:pathLst>
                <a:path w="21600" h="21600">
                  <a:moveTo>
                    <a:pt x="0" y="1626"/>
                  </a:moveTo>
                  <a:lnTo>
                    <a:pt x="21511" y="0"/>
                  </a:lnTo>
                  <a:lnTo>
                    <a:pt x="21600" y="19972"/>
                  </a:lnTo>
                  <a:lnTo>
                    <a:pt x="366" y="21600"/>
                  </a:lnTo>
                  <a:lnTo>
                    <a:pt x="0" y="1626"/>
                  </a:lnTo>
                  <a:close/>
                  <a:moveTo>
                    <a:pt x="0" y="1626"/>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1" name="AutoShape 18"/>
            <p:cNvSpPr>
              <a:spLocks/>
            </p:cNvSpPr>
            <p:nvPr/>
          </p:nvSpPr>
          <p:spPr bwMode="auto">
            <a:xfrm>
              <a:off x="0" y="80"/>
              <a:ext cx="327" cy="1522"/>
            </a:xfrm>
            <a:custGeom>
              <a:avLst/>
              <a:gdLst>
                <a:gd name="T0" fmla="*/ 0 w 21600"/>
                <a:gd name="T1" fmla="*/ 0 h 21600"/>
                <a:gd name="T2" fmla="*/ 21326 w 21600"/>
                <a:gd name="T3" fmla="*/ 1616 h 21600"/>
                <a:gd name="T4" fmla="*/ 21600 w 21600"/>
                <a:gd name="T5" fmla="*/ 21600 h 21600"/>
                <a:gd name="T6" fmla="*/ 312 w 21600"/>
                <a:gd name="T7" fmla="*/ 19976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616"/>
                  </a:lnTo>
                  <a:lnTo>
                    <a:pt x="21600" y="21600"/>
                  </a:lnTo>
                  <a:lnTo>
                    <a:pt x="312" y="19976"/>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22" name="Group 21"/>
          <p:cNvGrpSpPr>
            <a:grpSpLocks/>
          </p:cNvGrpSpPr>
          <p:nvPr userDrawn="1"/>
        </p:nvGrpSpPr>
        <p:grpSpPr bwMode="auto">
          <a:xfrm>
            <a:off x="4172328" y="1840787"/>
            <a:ext cx="449465" cy="2953952"/>
            <a:chOff x="0" y="0"/>
            <a:chExt cx="589" cy="3870"/>
          </a:xfrm>
        </p:grpSpPr>
        <p:sp>
          <p:nvSpPr>
            <p:cNvPr id="23" name="AutoShape 20"/>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4" name="AutoShape 21"/>
            <p:cNvSpPr>
              <a:spLocks/>
            </p:cNvSpPr>
            <p:nvPr/>
          </p:nvSpPr>
          <p:spPr bwMode="auto">
            <a:xfrm>
              <a:off x="321" y="2017"/>
              <a:ext cx="264" cy="1853"/>
            </a:xfrm>
            <a:custGeom>
              <a:avLst/>
              <a:gdLst>
                <a:gd name="T0" fmla="*/ 0 w 21600"/>
                <a:gd name="T1" fmla="*/ 1337 h 21600"/>
                <a:gd name="T2" fmla="*/ 21511 w 21600"/>
                <a:gd name="T3" fmla="*/ 0 h 21600"/>
                <a:gd name="T4" fmla="*/ 21600 w 21600"/>
                <a:gd name="T5" fmla="*/ 20261 h 21600"/>
                <a:gd name="T6" fmla="*/ 366 w 21600"/>
                <a:gd name="T7" fmla="*/ 21600 h 21600"/>
                <a:gd name="T8" fmla="*/ 0 w 21600"/>
                <a:gd name="T9" fmla="*/ 1337 h 21600"/>
                <a:gd name="T10" fmla="*/ 0 w 21600"/>
                <a:gd name="T11" fmla="*/ 1337 h 21600"/>
              </a:gdLst>
              <a:ahLst/>
              <a:cxnLst>
                <a:cxn ang="0">
                  <a:pos x="T0" y="T1"/>
                </a:cxn>
                <a:cxn ang="0">
                  <a:pos x="T2" y="T3"/>
                </a:cxn>
                <a:cxn ang="0">
                  <a:pos x="T4" y="T5"/>
                </a:cxn>
                <a:cxn ang="0">
                  <a:pos x="T6" y="T7"/>
                </a:cxn>
                <a:cxn ang="0">
                  <a:pos x="T8" y="T9"/>
                </a:cxn>
                <a:cxn ang="0">
                  <a:pos x="T10" y="T11"/>
                </a:cxn>
              </a:cxnLst>
              <a:rect l="0" t="0" r="r" b="b"/>
              <a:pathLst>
                <a:path w="21600" h="21600">
                  <a:moveTo>
                    <a:pt x="0" y="1337"/>
                  </a:moveTo>
                  <a:lnTo>
                    <a:pt x="21511" y="0"/>
                  </a:lnTo>
                  <a:lnTo>
                    <a:pt x="21600" y="20261"/>
                  </a:lnTo>
                  <a:lnTo>
                    <a:pt x="366" y="21600"/>
                  </a:lnTo>
                  <a:lnTo>
                    <a:pt x="0" y="1337"/>
                  </a:lnTo>
                  <a:close/>
                  <a:moveTo>
                    <a:pt x="0" y="1337"/>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5" name="AutoShape 22"/>
            <p:cNvSpPr>
              <a:spLocks/>
            </p:cNvSpPr>
            <p:nvPr/>
          </p:nvSpPr>
          <p:spPr bwMode="auto">
            <a:xfrm>
              <a:off x="0" y="2018"/>
              <a:ext cx="327" cy="1852"/>
            </a:xfrm>
            <a:custGeom>
              <a:avLst/>
              <a:gdLst>
                <a:gd name="T0" fmla="*/ 0 w 21600"/>
                <a:gd name="T1" fmla="*/ 0 h 21600"/>
                <a:gd name="T2" fmla="*/ 21326 w 21600"/>
                <a:gd name="T3" fmla="*/ 1328 h 21600"/>
                <a:gd name="T4" fmla="*/ 21600 w 21600"/>
                <a:gd name="T5" fmla="*/ 21600 h 21600"/>
                <a:gd name="T6" fmla="*/ 312 w 21600"/>
                <a:gd name="T7" fmla="*/ 20264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328"/>
                  </a:lnTo>
                  <a:lnTo>
                    <a:pt x="21600" y="21600"/>
                  </a:lnTo>
                  <a:lnTo>
                    <a:pt x="312" y="20264"/>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6" name="AutoShape 23"/>
            <p:cNvSpPr>
              <a:spLocks/>
            </p:cNvSpPr>
            <p:nvPr/>
          </p:nvSpPr>
          <p:spPr bwMode="auto">
            <a:xfrm>
              <a:off x="316" y="79"/>
              <a:ext cx="263" cy="2060"/>
            </a:xfrm>
            <a:custGeom>
              <a:avLst/>
              <a:gdLst>
                <a:gd name="T0" fmla="*/ 0 w 21600"/>
                <a:gd name="T1" fmla="*/ 1202 h 21600"/>
                <a:gd name="T2" fmla="*/ 21511 w 21600"/>
                <a:gd name="T3" fmla="*/ 0 h 21600"/>
                <a:gd name="T4" fmla="*/ 21600 w 21600"/>
                <a:gd name="T5" fmla="*/ 20396 h 21600"/>
                <a:gd name="T6" fmla="*/ 366 w 21600"/>
                <a:gd name="T7" fmla="*/ 21600 h 21600"/>
                <a:gd name="T8" fmla="*/ 0 w 21600"/>
                <a:gd name="T9" fmla="*/ 1202 h 21600"/>
                <a:gd name="T10" fmla="*/ 0 w 21600"/>
                <a:gd name="T11" fmla="*/ 1202 h 21600"/>
              </a:gdLst>
              <a:ahLst/>
              <a:cxnLst>
                <a:cxn ang="0">
                  <a:pos x="T0" y="T1"/>
                </a:cxn>
                <a:cxn ang="0">
                  <a:pos x="T2" y="T3"/>
                </a:cxn>
                <a:cxn ang="0">
                  <a:pos x="T4" y="T5"/>
                </a:cxn>
                <a:cxn ang="0">
                  <a:pos x="T6" y="T7"/>
                </a:cxn>
                <a:cxn ang="0">
                  <a:pos x="T8" y="T9"/>
                </a:cxn>
                <a:cxn ang="0">
                  <a:pos x="T10" y="T11"/>
                </a:cxn>
              </a:cxnLst>
              <a:rect l="0" t="0" r="r" b="b"/>
              <a:pathLst>
                <a:path w="21600" h="21600">
                  <a:moveTo>
                    <a:pt x="0" y="1202"/>
                  </a:moveTo>
                  <a:lnTo>
                    <a:pt x="21511" y="0"/>
                  </a:lnTo>
                  <a:lnTo>
                    <a:pt x="21600" y="20396"/>
                  </a:lnTo>
                  <a:lnTo>
                    <a:pt x="366" y="21600"/>
                  </a:lnTo>
                  <a:lnTo>
                    <a:pt x="0" y="1202"/>
                  </a:lnTo>
                  <a:close/>
                  <a:moveTo>
                    <a:pt x="0" y="1202"/>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27" name="AutoShape 24"/>
            <p:cNvSpPr>
              <a:spLocks/>
            </p:cNvSpPr>
            <p:nvPr/>
          </p:nvSpPr>
          <p:spPr bwMode="auto">
            <a:xfrm>
              <a:off x="0" y="80"/>
              <a:ext cx="327" cy="2059"/>
            </a:xfrm>
            <a:custGeom>
              <a:avLst/>
              <a:gdLst>
                <a:gd name="T0" fmla="*/ 0 w 21600"/>
                <a:gd name="T1" fmla="*/ 0 h 21600"/>
                <a:gd name="T2" fmla="*/ 21326 w 21600"/>
                <a:gd name="T3" fmla="*/ 1195 h 21600"/>
                <a:gd name="T4" fmla="*/ 21600 w 21600"/>
                <a:gd name="T5" fmla="*/ 21600 h 21600"/>
                <a:gd name="T6" fmla="*/ 312 w 21600"/>
                <a:gd name="T7" fmla="*/ 20399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195"/>
                  </a:lnTo>
                  <a:lnTo>
                    <a:pt x="21600" y="21600"/>
                  </a:lnTo>
                  <a:lnTo>
                    <a:pt x="312" y="20399"/>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28" name="Group 27"/>
          <p:cNvGrpSpPr>
            <a:grpSpLocks/>
          </p:cNvGrpSpPr>
          <p:nvPr userDrawn="1"/>
        </p:nvGrpSpPr>
        <p:grpSpPr bwMode="auto">
          <a:xfrm>
            <a:off x="5180771" y="1827384"/>
            <a:ext cx="450227" cy="2953950"/>
            <a:chOff x="0" y="0"/>
            <a:chExt cx="589" cy="3870"/>
          </a:xfrm>
        </p:grpSpPr>
        <p:sp>
          <p:nvSpPr>
            <p:cNvPr id="29" name="AutoShape 26"/>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0" name="AutoShape 27"/>
            <p:cNvSpPr>
              <a:spLocks/>
            </p:cNvSpPr>
            <p:nvPr/>
          </p:nvSpPr>
          <p:spPr bwMode="auto">
            <a:xfrm>
              <a:off x="321" y="2400"/>
              <a:ext cx="264" cy="1470"/>
            </a:xfrm>
            <a:custGeom>
              <a:avLst/>
              <a:gdLst>
                <a:gd name="T0" fmla="*/ 0 w 21600"/>
                <a:gd name="T1" fmla="*/ 1686 h 21600"/>
                <a:gd name="T2" fmla="*/ 21511 w 21600"/>
                <a:gd name="T3" fmla="*/ 0 h 21600"/>
                <a:gd name="T4" fmla="*/ 21600 w 21600"/>
                <a:gd name="T5" fmla="*/ 19912 h 21600"/>
                <a:gd name="T6" fmla="*/ 366 w 21600"/>
                <a:gd name="T7" fmla="*/ 21600 h 21600"/>
                <a:gd name="T8" fmla="*/ 0 w 21600"/>
                <a:gd name="T9" fmla="*/ 1686 h 21600"/>
                <a:gd name="T10" fmla="*/ 0 w 21600"/>
                <a:gd name="T11" fmla="*/ 1686 h 21600"/>
              </a:gdLst>
              <a:ahLst/>
              <a:cxnLst>
                <a:cxn ang="0">
                  <a:pos x="T0" y="T1"/>
                </a:cxn>
                <a:cxn ang="0">
                  <a:pos x="T2" y="T3"/>
                </a:cxn>
                <a:cxn ang="0">
                  <a:pos x="T4" y="T5"/>
                </a:cxn>
                <a:cxn ang="0">
                  <a:pos x="T6" y="T7"/>
                </a:cxn>
                <a:cxn ang="0">
                  <a:pos x="T8" y="T9"/>
                </a:cxn>
                <a:cxn ang="0">
                  <a:pos x="T10" y="T11"/>
                </a:cxn>
              </a:cxnLst>
              <a:rect l="0" t="0" r="r" b="b"/>
              <a:pathLst>
                <a:path w="21600" h="21600">
                  <a:moveTo>
                    <a:pt x="0" y="1686"/>
                  </a:moveTo>
                  <a:lnTo>
                    <a:pt x="21511" y="0"/>
                  </a:lnTo>
                  <a:lnTo>
                    <a:pt x="21600" y="19912"/>
                  </a:lnTo>
                  <a:lnTo>
                    <a:pt x="366" y="21600"/>
                  </a:lnTo>
                  <a:lnTo>
                    <a:pt x="0" y="1686"/>
                  </a:lnTo>
                  <a:close/>
                  <a:moveTo>
                    <a:pt x="0" y="1686"/>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1" name="AutoShape 28"/>
            <p:cNvSpPr>
              <a:spLocks/>
            </p:cNvSpPr>
            <p:nvPr/>
          </p:nvSpPr>
          <p:spPr bwMode="auto">
            <a:xfrm>
              <a:off x="0" y="2402"/>
              <a:ext cx="327" cy="1468"/>
            </a:xfrm>
            <a:custGeom>
              <a:avLst/>
              <a:gdLst>
                <a:gd name="T0" fmla="*/ 0 w 21600"/>
                <a:gd name="T1" fmla="*/ 0 h 21600"/>
                <a:gd name="T2" fmla="*/ 21326 w 21600"/>
                <a:gd name="T3" fmla="*/ 1675 h 21600"/>
                <a:gd name="T4" fmla="*/ 21600 w 21600"/>
                <a:gd name="T5" fmla="*/ 21600 h 21600"/>
                <a:gd name="T6" fmla="*/ 312 w 21600"/>
                <a:gd name="T7" fmla="*/ 19916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675"/>
                  </a:lnTo>
                  <a:lnTo>
                    <a:pt x="21600" y="21600"/>
                  </a:lnTo>
                  <a:lnTo>
                    <a:pt x="312" y="19916"/>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2" name="AutoShape 29"/>
            <p:cNvSpPr>
              <a:spLocks/>
            </p:cNvSpPr>
            <p:nvPr/>
          </p:nvSpPr>
          <p:spPr bwMode="auto">
            <a:xfrm>
              <a:off x="316" y="79"/>
              <a:ext cx="263" cy="2443"/>
            </a:xfrm>
            <a:custGeom>
              <a:avLst/>
              <a:gdLst>
                <a:gd name="T0" fmla="*/ 0 w 21600"/>
                <a:gd name="T1" fmla="*/ 1014 h 21600"/>
                <a:gd name="T2" fmla="*/ 21511 w 21600"/>
                <a:gd name="T3" fmla="*/ 0 h 21600"/>
                <a:gd name="T4" fmla="*/ 21600 w 21600"/>
                <a:gd name="T5" fmla="*/ 20585 h 21600"/>
                <a:gd name="T6" fmla="*/ 366 w 21600"/>
                <a:gd name="T7" fmla="*/ 21600 h 21600"/>
                <a:gd name="T8" fmla="*/ 0 w 21600"/>
                <a:gd name="T9" fmla="*/ 1014 h 21600"/>
                <a:gd name="T10" fmla="*/ 0 w 21600"/>
                <a:gd name="T11" fmla="*/ 1014 h 21600"/>
              </a:gdLst>
              <a:ahLst/>
              <a:cxnLst>
                <a:cxn ang="0">
                  <a:pos x="T0" y="T1"/>
                </a:cxn>
                <a:cxn ang="0">
                  <a:pos x="T2" y="T3"/>
                </a:cxn>
                <a:cxn ang="0">
                  <a:pos x="T4" y="T5"/>
                </a:cxn>
                <a:cxn ang="0">
                  <a:pos x="T6" y="T7"/>
                </a:cxn>
                <a:cxn ang="0">
                  <a:pos x="T8" y="T9"/>
                </a:cxn>
                <a:cxn ang="0">
                  <a:pos x="T10" y="T11"/>
                </a:cxn>
              </a:cxnLst>
              <a:rect l="0" t="0" r="r" b="b"/>
              <a:pathLst>
                <a:path w="21600" h="21600">
                  <a:moveTo>
                    <a:pt x="0" y="1014"/>
                  </a:moveTo>
                  <a:lnTo>
                    <a:pt x="21511" y="0"/>
                  </a:lnTo>
                  <a:lnTo>
                    <a:pt x="21600" y="20585"/>
                  </a:lnTo>
                  <a:lnTo>
                    <a:pt x="366" y="21600"/>
                  </a:lnTo>
                  <a:lnTo>
                    <a:pt x="0" y="1014"/>
                  </a:lnTo>
                  <a:close/>
                  <a:moveTo>
                    <a:pt x="0" y="1014"/>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3" name="AutoShape 30"/>
            <p:cNvSpPr>
              <a:spLocks/>
            </p:cNvSpPr>
            <p:nvPr/>
          </p:nvSpPr>
          <p:spPr bwMode="auto">
            <a:xfrm>
              <a:off x="0" y="80"/>
              <a:ext cx="327" cy="2442"/>
            </a:xfrm>
            <a:custGeom>
              <a:avLst/>
              <a:gdLst>
                <a:gd name="T0" fmla="*/ 0 w 21600"/>
                <a:gd name="T1" fmla="*/ 0 h 21600"/>
                <a:gd name="T2" fmla="*/ 21326 w 21600"/>
                <a:gd name="T3" fmla="*/ 1007 h 21600"/>
                <a:gd name="T4" fmla="*/ 21600 w 21600"/>
                <a:gd name="T5" fmla="*/ 21600 h 21600"/>
                <a:gd name="T6" fmla="*/ 312 w 21600"/>
                <a:gd name="T7" fmla="*/ 20587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007"/>
                  </a:lnTo>
                  <a:lnTo>
                    <a:pt x="21600" y="21600"/>
                  </a:lnTo>
                  <a:lnTo>
                    <a:pt x="312" y="20587"/>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34" name="Group 33"/>
          <p:cNvGrpSpPr>
            <a:grpSpLocks/>
          </p:cNvGrpSpPr>
          <p:nvPr userDrawn="1"/>
        </p:nvGrpSpPr>
        <p:grpSpPr bwMode="auto">
          <a:xfrm>
            <a:off x="6168226" y="1806597"/>
            <a:ext cx="449464" cy="2953951"/>
            <a:chOff x="0" y="0"/>
            <a:chExt cx="589" cy="3870"/>
          </a:xfrm>
        </p:grpSpPr>
        <p:sp>
          <p:nvSpPr>
            <p:cNvPr id="35" name="AutoShape 32"/>
            <p:cNvSpPr>
              <a:spLocks/>
            </p:cNvSpPr>
            <p:nvPr/>
          </p:nvSpPr>
          <p:spPr bwMode="auto">
            <a:xfrm>
              <a:off x="2" y="0"/>
              <a:ext cx="587" cy="200"/>
            </a:xfrm>
            <a:custGeom>
              <a:avLst/>
              <a:gdLst>
                <a:gd name="T0" fmla="*/ 0 w 21600"/>
                <a:gd name="T1" fmla="*/ 9274 h 21600"/>
                <a:gd name="T2" fmla="*/ 11261 w 21600"/>
                <a:gd name="T3" fmla="*/ 0 h 21600"/>
                <a:gd name="T4" fmla="*/ 21600 w 21600"/>
                <a:gd name="T5" fmla="*/ 9009 h 21600"/>
                <a:gd name="T6" fmla="*/ 11937 w 21600"/>
                <a:gd name="T7" fmla="*/ 21600 h 21600"/>
                <a:gd name="T8" fmla="*/ 0 w 21600"/>
                <a:gd name="T9" fmla="*/ 9274 h 21600"/>
                <a:gd name="T10" fmla="*/ 0 w 21600"/>
                <a:gd name="T11" fmla="*/ 9274 h 21600"/>
              </a:gdLst>
              <a:ahLst/>
              <a:cxnLst>
                <a:cxn ang="0">
                  <a:pos x="T0" y="T1"/>
                </a:cxn>
                <a:cxn ang="0">
                  <a:pos x="T2" y="T3"/>
                </a:cxn>
                <a:cxn ang="0">
                  <a:pos x="T4" y="T5"/>
                </a:cxn>
                <a:cxn ang="0">
                  <a:pos x="T6" y="T7"/>
                </a:cxn>
                <a:cxn ang="0">
                  <a:pos x="T8" y="T9"/>
                </a:cxn>
                <a:cxn ang="0">
                  <a:pos x="T10" y="T11"/>
                </a:cxn>
              </a:cxnLst>
              <a:rect l="0" t="0" r="r" b="b"/>
              <a:pathLst>
                <a:path w="21600" h="21600">
                  <a:moveTo>
                    <a:pt x="0" y="9274"/>
                  </a:moveTo>
                  <a:lnTo>
                    <a:pt x="11261" y="0"/>
                  </a:lnTo>
                  <a:lnTo>
                    <a:pt x="21600" y="9009"/>
                  </a:lnTo>
                  <a:lnTo>
                    <a:pt x="11937" y="21600"/>
                  </a:lnTo>
                  <a:lnTo>
                    <a:pt x="0" y="9274"/>
                  </a:lnTo>
                  <a:close/>
                  <a:moveTo>
                    <a:pt x="0" y="9274"/>
                  </a:moveTo>
                </a:path>
              </a:pathLst>
            </a:custGeom>
            <a:solidFill>
              <a:srgbClr val="EEEEE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6" name="AutoShape 33"/>
            <p:cNvSpPr>
              <a:spLocks/>
            </p:cNvSpPr>
            <p:nvPr/>
          </p:nvSpPr>
          <p:spPr bwMode="auto">
            <a:xfrm>
              <a:off x="321" y="1940"/>
              <a:ext cx="264" cy="1930"/>
            </a:xfrm>
            <a:custGeom>
              <a:avLst/>
              <a:gdLst>
                <a:gd name="T0" fmla="*/ 0 w 21600"/>
                <a:gd name="T1" fmla="*/ 1284 h 21600"/>
                <a:gd name="T2" fmla="*/ 21511 w 21600"/>
                <a:gd name="T3" fmla="*/ 0 h 21600"/>
                <a:gd name="T4" fmla="*/ 21600 w 21600"/>
                <a:gd name="T5" fmla="*/ 20315 h 21600"/>
                <a:gd name="T6" fmla="*/ 366 w 21600"/>
                <a:gd name="T7" fmla="*/ 21600 h 21600"/>
                <a:gd name="T8" fmla="*/ 0 w 21600"/>
                <a:gd name="T9" fmla="*/ 1284 h 21600"/>
                <a:gd name="T10" fmla="*/ 0 w 21600"/>
                <a:gd name="T11" fmla="*/ 1284 h 21600"/>
              </a:gdLst>
              <a:ahLst/>
              <a:cxnLst>
                <a:cxn ang="0">
                  <a:pos x="T0" y="T1"/>
                </a:cxn>
                <a:cxn ang="0">
                  <a:pos x="T2" y="T3"/>
                </a:cxn>
                <a:cxn ang="0">
                  <a:pos x="T4" y="T5"/>
                </a:cxn>
                <a:cxn ang="0">
                  <a:pos x="T6" y="T7"/>
                </a:cxn>
                <a:cxn ang="0">
                  <a:pos x="T8" y="T9"/>
                </a:cxn>
                <a:cxn ang="0">
                  <a:pos x="T10" y="T11"/>
                </a:cxn>
              </a:cxnLst>
              <a:rect l="0" t="0" r="r" b="b"/>
              <a:pathLst>
                <a:path w="21600" h="21600">
                  <a:moveTo>
                    <a:pt x="0" y="1284"/>
                  </a:moveTo>
                  <a:lnTo>
                    <a:pt x="21511" y="0"/>
                  </a:lnTo>
                  <a:lnTo>
                    <a:pt x="21600" y="20315"/>
                  </a:lnTo>
                  <a:lnTo>
                    <a:pt x="366" y="21600"/>
                  </a:lnTo>
                  <a:lnTo>
                    <a:pt x="0" y="1284"/>
                  </a:lnTo>
                  <a:close/>
                  <a:moveTo>
                    <a:pt x="0" y="1284"/>
                  </a:moveTo>
                </a:path>
              </a:pathLst>
            </a:custGeom>
            <a:solidFill>
              <a:srgbClr val="1469A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7" name="AutoShape 34"/>
            <p:cNvSpPr>
              <a:spLocks/>
            </p:cNvSpPr>
            <p:nvPr/>
          </p:nvSpPr>
          <p:spPr bwMode="auto">
            <a:xfrm>
              <a:off x="0" y="1942"/>
              <a:ext cx="327" cy="1928"/>
            </a:xfrm>
            <a:custGeom>
              <a:avLst/>
              <a:gdLst>
                <a:gd name="T0" fmla="*/ 0 w 21600"/>
                <a:gd name="T1" fmla="*/ 0 h 21600"/>
                <a:gd name="T2" fmla="*/ 21326 w 21600"/>
                <a:gd name="T3" fmla="*/ 1275 h 21600"/>
                <a:gd name="T4" fmla="*/ 21600 w 21600"/>
                <a:gd name="T5" fmla="*/ 21600 h 21600"/>
                <a:gd name="T6" fmla="*/ 312 w 21600"/>
                <a:gd name="T7" fmla="*/ 20317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275"/>
                  </a:lnTo>
                  <a:lnTo>
                    <a:pt x="21600" y="21600"/>
                  </a:lnTo>
                  <a:lnTo>
                    <a:pt x="312" y="20317"/>
                  </a:lnTo>
                  <a:lnTo>
                    <a:pt x="0" y="0"/>
                  </a:lnTo>
                  <a:close/>
                  <a:moveTo>
                    <a:pt x="0" y="0"/>
                  </a:moveTo>
                </a:path>
              </a:pathLst>
            </a:custGeom>
            <a:solidFill>
              <a:srgbClr val="03214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8" name="AutoShape 35"/>
            <p:cNvSpPr>
              <a:spLocks/>
            </p:cNvSpPr>
            <p:nvPr/>
          </p:nvSpPr>
          <p:spPr bwMode="auto">
            <a:xfrm>
              <a:off x="313" y="71"/>
              <a:ext cx="263" cy="1984"/>
            </a:xfrm>
            <a:custGeom>
              <a:avLst/>
              <a:gdLst>
                <a:gd name="T0" fmla="*/ 0 w 21600"/>
                <a:gd name="T1" fmla="*/ 1249 h 21600"/>
                <a:gd name="T2" fmla="*/ 21511 w 21600"/>
                <a:gd name="T3" fmla="*/ 0 h 21600"/>
                <a:gd name="T4" fmla="*/ 21600 w 21600"/>
                <a:gd name="T5" fmla="*/ 20349 h 21600"/>
                <a:gd name="T6" fmla="*/ 366 w 21600"/>
                <a:gd name="T7" fmla="*/ 21600 h 21600"/>
                <a:gd name="T8" fmla="*/ 0 w 21600"/>
                <a:gd name="T9" fmla="*/ 1249 h 21600"/>
                <a:gd name="T10" fmla="*/ 0 w 21600"/>
                <a:gd name="T11" fmla="*/ 1249 h 21600"/>
              </a:gdLst>
              <a:ahLst/>
              <a:cxnLst>
                <a:cxn ang="0">
                  <a:pos x="T0" y="T1"/>
                </a:cxn>
                <a:cxn ang="0">
                  <a:pos x="T2" y="T3"/>
                </a:cxn>
                <a:cxn ang="0">
                  <a:pos x="T4" y="T5"/>
                </a:cxn>
                <a:cxn ang="0">
                  <a:pos x="T6" y="T7"/>
                </a:cxn>
                <a:cxn ang="0">
                  <a:pos x="T8" y="T9"/>
                </a:cxn>
                <a:cxn ang="0">
                  <a:pos x="T10" y="T11"/>
                </a:cxn>
              </a:cxnLst>
              <a:rect l="0" t="0" r="r" b="b"/>
              <a:pathLst>
                <a:path w="21600" h="21600">
                  <a:moveTo>
                    <a:pt x="0" y="1249"/>
                  </a:moveTo>
                  <a:lnTo>
                    <a:pt x="21511" y="0"/>
                  </a:lnTo>
                  <a:lnTo>
                    <a:pt x="21600" y="20349"/>
                  </a:lnTo>
                  <a:lnTo>
                    <a:pt x="366" y="21600"/>
                  </a:lnTo>
                  <a:lnTo>
                    <a:pt x="0" y="1249"/>
                  </a:lnTo>
                  <a:close/>
                  <a:moveTo>
                    <a:pt x="0" y="1249"/>
                  </a:moveTo>
                </a:path>
              </a:pathLst>
            </a:custGeom>
            <a:solidFill>
              <a:srgbClr val="D6D6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sp>
          <p:nvSpPr>
            <p:cNvPr id="39" name="AutoShape 36"/>
            <p:cNvSpPr>
              <a:spLocks/>
            </p:cNvSpPr>
            <p:nvPr/>
          </p:nvSpPr>
          <p:spPr bwMode="auto">
            <a:xfrm>
              <a:off x="0" y="80"/>
              <a:ext cx="327" cy="1982"/>
            </a:xfrm>
            <a:custGeom>
              <a:avLst/>
              <a:gdLst>
                <a:gd name="T0" fmla="*/ 0 w 21600"/>
                <a:gd name="T1" fmla="*/ 0 h 21600"/>
                <a:gd name="T2" fmla="*/ 21326 w 21600"/>
                <a:gd name="T3" fmla="*/ 1241 h 21600"/>
                <a:gd name="T4" fmla="*/ 21600 w 21600"/>
                <a:gd name="T5" fmla="*/ 21600 h 21600"/>
                <a:gd name="T6" fmla="*/ 312 w 21600"/>
                <a:gd name="T7" fmla="*/ 20352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326" y="1241"/>
                  </a:lnTo>
                  <a:lnTo>
                    <a:pt x="21600" y="21600"/>
                  </a:lnTo>
                  <a:lnTo>
                    <a:pt x="312" y="20352"/>
                  </a:lnTo>
                  <a:lnTo>
                    <a:pt x="0" y="0"/>
                  </a:lnTo>
                  <a:close/>
                  <a:moveTo>
                    <a:pt x="0" y="0"/>
                  </a:moveTo>
                </a:path>
              </a:pathLst>
            </a:custGeom>
            <a:solidFill>
              <a:srgbClr val="B7B7B7"/>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61" name="Text Placeholder 3"/>
          <p:cNvSpPr>
            <a:spLocks noGrp="1"/>
          </p:cNvSpPr>
          <p:nvPr>
            <p:ph type="body" sz="half" idx="2"/>
          </p:nvPr>
        </p:nvSpPr>
        <p:spPr>
          <a:xfrm>
            <a:off x="7274886" y="2469290"/>
            <a:ext cx="3248735" cy="3677940"/>
          </a:xfrm>
          <a:prstGeom prst="rect">
            <a:avLst/>
          </a:prstGeom>
        </p:spPr>
        <p:txBody>
          <a:bodyPr/>
          <a:lstStyle>
            <a:lvl1pPr marL="0" indent="0">
              <a:buNone/>
              <a:defRPr sz="16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3" name="Text Placeholder 3"/>
          <p:cNvSpPr>
            <a:spLocks noGrp="1"/>
          </p:cNvSpPr>
          <p:nvPr>
            <p:ph type="body" sz="half" idx="70"/>
          </p:nvPr>
        </p:nvSpPr>
        <p:spPr>
          <a:xfrm>
            <a:off x="7263691" y="2044519"/>
            <a:ext cx="3225661" cy="424771"/>
          </a:xfrm>
          <a:prstGeom prst="rect">
            <a:avLst/>
          </a:prstGeom>
        </p:spPr>
        <p:txBody>
          <a:bodyPr/>
          <a:lstStyle>
            <a:lvl1pPr marL="0" indent="0" algn="l">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9" name="Text Placeholder 7"/>
          <p:cNvSpPr>
            <a:spLocks noGrp="1"/>
          </p:cNvSpPr>
          <p:nvPr>
            <p:ph type="body" sz="quarter" idx="22" hasCustomPrompt="1"/>
          </p:nvPr>
        </p:nvSpPr>
        <p:spPr>
          <a:xfrm>
            <a:off x="929847" y="892541"/>
            <a:ext cx="3932237" cy="608136"/>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tx1">
                    <a:lumMod val="50000"/>
                  </a:schemeClr>
                </a:solidFill>
                <a:latin typeface="Avenir Next" charset="0"/>
                <a:ea typeface="Avenir Next" charset="0"/>
                <a:cs typeface="Avenir Next" charset="0"/>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cxnSp>
        <p:nvCxnSpPr>
          <p:cNvPr id="51" name="Straight Connector 50"/>
          <p:cNvCxnSpPr/>
          <p:nvPr userDrawn="1"/>
        </p:nvCxnSpPr>
        <p:spPr>
          <a:xfrm flipH="1">
            <a:off x="1740436" y="1500677"/>
            <a:ext cx="2319759" cy="0"/>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70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74194152" presetClass="entr" presetSubtype="0" fill="hold" nodeType="afterEffect">
                                  <p:stCondLst>
                                    <p:cond delay="50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074194152" presetClass="entr" presetSubtype="0" fill="hold" nodeType="afterEffect">
                                  <p:stCondLst>
                                    <p:cond delay="500"/>
                                  </p:stCondLst>
                                  <p:childTnLst>
                                    <p:set>
                                      <p:cBhvr>
                                        <p:cTn id="9" dur="1" fill="hold">
                                          <p:stCondLst>
                                            <p:cond delay="499"/>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074194152" presetClass="entr" presetSubtype="0" fill="hold" nodeType="afterEffect">
                                  <p:stCondLst>
                                    <p:cond delay="500"/>
                                  </p:stCondLst>
                                  <p:childTnLst>
                                    <p:set>
                                      <p:cBhvr>
                                        <p:cTn id="12" dur="1" fill="hold">
                                          <p:stCondLst>
                                            <p:cond delay="499"/>
                                          </p:stCondLst>
                                        </p:cTn>
                                        <p:tgtEl>
                                          <p:spTgt spid="16"/>
                                        </p:tgtEl>
                                        <p:attrNameLst>
                                          <p:attrName>style.visibility</p:attrName>
                                        </p:attrNameLst>
                                      </p:cBhvr>
                                      <p:to>
                                        <p:strVal val="visible"/>
                                      </p:to>
                                    </p:set>
                                  </p:childTnLst>
                                </p:cTn>
                              </p:par>
                            </p:childTnLst>
                          </p:cTn>
                        </p:par>
                        <p:par>
                          <p:cTn id="13" fill="hold">
                            <p:stCondLst>
                              <p:cond delay="3000"/>
                            </p:stCondLst>
                            <p:childTnLst>
                              <p:par>
                                <p:cTn id="14" presetID="-1074194152" presetClass="entr" presetSubtype="0" fill="hold" nodeType="afterEffect">
                                  <p:stCondLst>
                                    <p:cond delay="500"/>
                                  </p:stCondLst>
                                  <p:childTnLst>
                                    <p:set>
                                      <p:cBhvr>
                                        <p:cTn id="15" dur="1" fill="hold">
                                          <p:stCondLst>
                                            <p:cond delay="499"/>
                                          </p:stCondLst>
                                        </p:cTn>
                                        <p:tgtEl>
                                          <p:spTgt spid="22"/>
                                        </p:tgtEl>
                                        <p:attrNameLst>
                                          <p:attrName>style.visibility</p:attrName>
                                        </p:attrNameLst>
                                      </p:cBhvr>
                                      <p:to>
                                        <p:strVal val="visible"/>
                                      </p:to>
                                    </p:set>
                                  </p:childTnLst>
                                </p:cTn>
                              </p:par>
                            </p:childTnLst>
                          </p:cTn>
                        </p:par>
                        <p:par>
                          <p:cTn id="16" fill="hold">
                            <p:stCondLst>
                              <p:cond delay="4000"/>
                            </p:stCondLst>
                            <p:childTnLst>
                              <p:par>
                                <p:cTn id="17" presetID="-1074194152" presetClass="entr" presetSubtype="0" fill="hold" nodeType="afterEffect">
                                  <p:stCondLst>
                                    <p:cond delay="500"/>
                                  </p:stCondLst>
                                  <p:childTnLst>
                                    <p:set>
                                      <p:cBhvr>
                                        <p:cTn id="18" dur="1" fill="hold">
                                          <p:stCondLst>
                                            <p:cond delay="499"/>
                                          </p:stCondLst>
                                        </p:cTn>
                                        <p:tgtEl>
                                          <p:spTgt spid="28"/>
                                        </p:tgtEl>
                                        <p:attrNameLst>
                                          <p:attrName>style.visibility</p:attrName>
                                        </p:attrNameLst>
                                      </p:cBhvr>
                                      <p:to>
                                        <p:strVal val="visible"/>
                                      </p:to>
                                    </p:set>
                                  </p:childTnLst>
                                </p:cTn>
                              </p:par>
                            </p:childTnLst>
                          </p:cTn>
                        </p:par>
                        <p:par>
                          <p:cTn id="19" fill="hold">
                            <p:stCondLst>
                              <p:cond delay="5000"/>
                            </p:stCondLst>
                            <p:childTnLst>
                              <p:par>
                                <p:cTn id="20" presetID="-1074194152" presetClass="entr" presetSubtype="0" fill="hold" nodeType="afterEffect">
                                  <p:stCondLst>
                                    <p:cond delay="500"/>
                                  </p:stCondLst>
                                  <p:childTnLst>
                                    <p:set>
                                      <p:cBhvr>
                                        <p:cTn id="21" dur="1" fill="hold">
                                          <p:stCondLst>
                                            <p:cond delay="499"/>
                                          </p:stCondLst>
                                        </p:cTn>
                                        <p:tgtEl>
                                          <p:spTgt spid="34"/>
                                        </p:tgtEl>
                                        <p:attrNameLst>
                                          <p:attrName>style.visibility</p:attrName>
                                        </p:attrNameLst>
                                      </p:cBhvr>
                                      <p:to>
                                        <p:strVal val="visible"/>
                                      </p:to>
                                    </p:set>
                                  </p:childTnLst>
                                </p:cTn>
                              </p:par>
                            </p:childTnLst>
                          </p:cTn>
                        </p:par>
                        <p:par>
                          <p:cTn id="22" fill="hold">
                            <p:stCondLst>
                              <p:cond delay="6000"/>
                            </p:stCondLst>
                            <p:childTnLst>
                              <p:par>
                                <p:cTn id="23" presetID="-1074194152" presetClass="entr" presetSubtype="0" fill="hold" nodeType="afterEffect">
                                  <p:stCondLst>
                                    <p:cond delay="500"/>
                                  </p:stCondLst>
                                  <p:childTnLst>
                                    <p:set>
                                      <p:cBhvr>
                                        <p:cTn id="24" dur="1" fill="hold">
                                          <p:stCondLst>
                                            <p:cond delay="499"/>
                                          </p:stCondLst>
                                        </p:cTn>
                                        <p:tgtEl>
                                          <p:spTgt spid="40"/>
                                        </p:tgtEl>
                                        <p:attrNameLst>
                                          <p:attrName>style.visibility</p:attrName>
                                        </p:attrNameLst>
                                      </p:cBhvr>
                                      <p:to>
                                        <p:strVal val="visible"/>
                                      </p:to>
                                    </p:set>
                                  </p:childTnLst>
                                </p:cTn>
                              </p:par>
                              <p:par>
                                <p:cTn id="25" presetID="42" presetClass="entr" presetSubtype="0" fill="hold" grpId="0" nodeType="withEffect">
                                  <p:stCondLst>
                                    <p:cond delay="200"/>
                                  </p:stCondLst>
                                  <p:childTnLst>
                                    <p:set>
                                      <p:cBhvr>
                                        <p:cTn id="26" dur="1" fill="hold">
                                          <p:stCondLst>
                                            <p:cond delay="0"/>
                                          </p:stCondLst>
                                        </p:cTn>
                                        <p:tgtEl>
                                          <p:spTgt spid="49">
                                            <p:txEl>
                                              <p:pRg st="0" end="0"/>
                                            </p:txEl>
                                          </p:spTgt>
                                        </p:tgtEl>
                                        <p:attrNameLst>
                                          <p:attrName>style.visibility</p:attrName>
                                        </p:attrNameLst>
                                      </p:cBhvr>
                                      <p:to>
                                        <p:strVal val="visible"/>
                                      </p:to>
                                    </p:set>
                                    <p:animEffect transition="in" filter="fade">
                                      <p:cBhvr>
                                        <p:cTn id="27" dur="500"/>
                                        <p:tgtEl>
                                          <p:spTgt spid="49">
                                            <p:txEl>
                                              <p:pRg st="0" end="0"/>
                                            </p:txEl>
                                          </p:spTgt>
                                        </p:tgtEl>
                                      </p:cBhvr>
                                    </p:animEffect>
                                    <p:anim calcmode="lin" valueType="num">
                                      <p:cBhvr>
                                        <p:cTn id="2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22" presetClass="entr" presetSubtype="8"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Rectangle 3"/>
          <p:cNvSpPr/>
          <p:nvPr userDrawn="1"/>
        </p:nvSpPr>
        <p:spPr>
          <a:xfrm>
            <a:off x="1" y="0"/>
            <a:ext cx="12192000" cy="48815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060874" y="2103617"/>
            <a:ext cx="2393189" cy="276319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7510" y="2118364"/>
            <a:ext cx="2332515" cy="27631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524601" y="2118363"/>
            <a:ext cx="2332515" cy="2763193"/>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779312" y="2118363"/>
            <a:ext cx="2286820" cy="2763195"/>
          </a:xfrm>
          <a:prstGeom prst="rect">
            <a:avLst/>
          </a:prstGeom>
        </p:spPr>
      </p:pic>
      <p:sp>
        <p:nvSpPr>
          <p:cNvPr id="24" name="Text Placeholder 3"/>
          <p:cNvSpPr>
            <a:spLocks noGrp="1"/>
          </p:cNvSpPr>
          <p:nvPr>
            <p:ph type="body" sz="half" idx="2"/>
          </p:nvPr>
        </p:nvSpPr>
        <p:spPr>
          <a:xfrm>
            <a:off x="779312" y="5354363"/>
            <a:ext cx="10674751" cy="802357"/>
          </a:xfrm>
          <a:prstGeom prst="rect">
            <a:avLst/>
          </a:prstGeom>
        </p:spPr>
        <p:txBody>
          <a:bodyPr/>
          <a:lstStyle>
            <a:lvl1pPr marL="0" indent="0">
              <a:buNone/>
              <a:defRPr sz="16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Text Placeholder 3"/>
          <p:cNvSpPr>
            <a:spLocks noGrp="1"/>
          </p:cNvSpPr>
          <p:nvPr>
            <p:ph type="body" sz="half" idx="63"/>
          </p:nvPr>
        </p:nvSpPr>
        <p:spPr>
          <a:xfrm>
            <a:off x="1135004" y="3693704"/>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6" name="Text Placeholder 3"/>
          <p:cNvSpPr>
            <a:spLocks noGrp="1"/>
          </p:cNvSpPr>
          <p:nvPr>
            <p:ph type="body" sz="half" idx="64"/>
          </p:nvPr>
        </p:nvSpPr>
        <p:spPr>
          <a:xfrm>
            <a:off x="3903140" y="3693704"/>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7" name="Text Placeholder 3"/>
          <p:cNvSpPr>
            <a:spLocks noGrp="1"/>
          </p:cNvSpPr>
          <p:nvPr>
            <p:ph type="body" sz="half" idx="65"/>
          </p:nvPr>
        </p:nvSpPr>
        <p:spPr>
          <a:xfrm>
            <a:off x="6726048" y="3693704"/>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8" name="Text Placeholder 3"/>
          <p:cNvSpPr>
            <a:spLocks noGrp="1"/>
          </p:cNvSpPr>
          <p:nvPr>
            <p:ph type="body" sz="half" idx="66"/>
          </p:nvPr>
        </p:nvSpPr>
        <p:spPr>
          <a:xfrm>
            <a:off x="9469749" y="3693704"/>
            <a:ext cx="1575436" cy="869388"/>
          </a:xfrm>
          <a:prstGeom prst="rect">
            <a:avLst/>
          </a:prstGeom>
        </p:spPr>
        <p:txBody>
          <a:bodyPr/>
          <a:lstStyle>
            <a:lvl1pPr marL="0" indent="0">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3" name="Text Placeholder 3"/>
          <p:cNvSpPr>
            <a:spLocks noGrp="1"/>
          </p:cNvSpPr>
          <p:nvPr>
            <p:ph type="body" sz="half" idx="70"/>
          </p:nvPr>
        </p:nvSpPr>
        <p:spPr>
          <a:xfrm>
            <a:off x="6347510" y="2481263"/>
            <a:ext cx="2332515" cy="424771"/>
          </a:xfrm>
          <a:prstGeom prst="rect">
            <a:avLst/>
          </a:prstGeom>
        </p:spPr>
        <p:txBody>
          <a:bodyPr/>
          <a:lstStyle>
            <a:lvl1pPr marL="0" indent="0" algn="ct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4" name="Text Placeholder 3"/>
          <p:cNvSpPr>
            <a:spLocks noGrp="1"/>
          </p:cNvSpPr>
          <p:nvPr>
            <p:ph type="body" sz="half" idx="71"/>
          </p:nvPr>
        </p:nvSpPr>
        <p:spPr>
          <a:xfrm>
            <a:off x="9121548" y="2481263"/>
            <a:ext cx="2332515" cy="424771"/>
          </a:xfrm>
          <a:prstGeom prst="rect">
            <a:avLst/>
          </a:prstGeom>
        </p:spPr>
        <p:txBody>
          <a:bodyPr/>
          <a:lstStyle>
            <a:lvl1pPr marL="0" indent="0" algn="ct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5" name="Text Placeholder 3"/>
          <p:cNvSpPr>
            <a:spLocks noGrp="1"/>
          </p:cNvSpPr>
          <p:nvPr>
            <p:ph type="body" sz="half" idx="72"/>
          </p:nvPr>
        </p:nvSpPr>
        <p:spPr>
          <a:xfrm>
            <a:off x="3524601" y="2481263"/>
            <a:ext cx="2332515" cy="424771"/>
          </a:xfrm>
          <a:prstGeom prst="rect">
            <a:avLst/>
          </a:prstGeom>
        </p:spPr>
        <p:txBody>
          <a:bodyPr/>
          <a:lstStyle>
            <a:lvl1pPr marL="0" indent="0" algn="ct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6" name="Text Placeholder 3"/>
          <p:cNvSpPr>
            <a:spLocks noGrp="1"/>
          </p:cNvSpPr>
          <p:nvPr>
            <p:ph type="body" sz="half" idx="73"/>
          </p:nvPr>
        </p:nvSpPr>
        <p:spPr>
          <a:xfrm>
            <a:off x="733617" y="2481263"/>
            <a:ext cx="2332515" cy="424771"/>
          </a:xfrm>
          <a:prstGeom prst="rect">
            <a:avLst/>
          </a:prstGeom>
        </p:spPr>
        <p:txBody>
          <a:bodyPr/>
          <a:lstStyle>
            <a:lvl1pPr marL="0" indent="0" algn="ct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ext uri="{BB962C8B-B14F-4D97-AF65-F5344CB8AC3E}">
        <p14:creationId xmlns:p14="http://schemas.microsoft.com/office/powerpoint/2010/main" val="1972842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graphicFrame>
        <p:nvGraphicFramePr>
          <p:cNvPr id="6" name="Group 4"/>
          <p:cNvGraphicFramePr>
            <a:graphicFrameLocks noGrp="1"/>
          </p:cNvGraphicFramePr>
          <p:nvPr userDrawn="1">
            <p:extLst>
              <p:ext uri="{D42A27DB-BD31-4B8C-83A1-F6EECF244321}">
                <p14:modId xmlns:p14="http://schemas.microsoft.com/office/powerpoint/2010/main" val="381851628"/>
              </p:ext>
            </p:extLst>
          </p:nvPr>
        </p:nvGraphicFramePr>
        <p:xfrm>
          <a:off x="571500" y="2133598"/>
          <a:ext cx="11167464" cy="3656015"/>
        </p:xfrm>
        <a:graphic>
          <a:graphicData uri="http://schemas.openxmlformats.org/drawingml/2006/table">
            <a:tbl>
              <a:tblPr/>
              <a:tblGrid>
                <a:gridCol w="2791866">
                  <a:extLst>
                    <a:ext uri="{9D8B030D-6E8A-4147-A177-3AD203B41FA5}">
                      <a16:colId xmlns:a16="http://schemas.microsoft.com/office/drawing/2014/main" val="20000"/>
                    </a:ext>
                  </a:extLst>
                </a:gridCol>
                <a:gridCol w="2791866">
                  <a:extLst>
                    <a:ext uri="{9D8B030D-6E8A-4147-A177-3AD203B41FA5}">
                      <a16:colId xmlns:a16="http://schemas.microsoft.com/office/drawing/2014/main" val="20001"/>
                    </a:ext>
                  </a:extLst>
                </a:gridCol>
                <a:gridCol w="2791866">
                  <a:extLst>
                    <a:ext uri="{9D8B030D-6E8A-4147-A177-3AD203B41FA5}">
                      <a16:colId xmlns:a16="http://schemas.microsoft.com/office/drawing/2014/main" val="20002"/>
                    </a:ext>
                  </a:extLst>
                </a:gridCol>
                <a:gridCol w="2791866">
                  <a:extLst>
                    <a:ext uri="{9D8B030D-6E8A-4147-A177-3AD203B41FA5}">
                      <a16:colId xmlns:a16="http://schemas.microsoft.com/office/drawing/2014/main" val="20003"/>
                    </a:ext>
                  </a:extLst>
                </a:gridCol>
              </a:tblGrid>
              <a:tr h="457334">
                <a:tc>
                  <a:txBody>
                    <a:bodyPr/>
                    <a:lstStyle/>
                    <a:p>
                      <a:pPr marL="0" marR="0" lvl="0" indent="0" algn="ctr"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Medium" charset="0"/>
                        <a:ea typeface="Avenir Next Medium" charset="0"/>
                        <a:cs typeface="Avenir Next Medium"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chemeClr val="accent1"/>
                    </a:solidFill>
                  </a:tcPr>
                </a:tc>
                <a:tc>
                  <a:txBody>
                    <a:bodyPr/>
                    <a:lstStyle/>
                    <a:p>
                      <a:pPr marL="0" marR="0" lvl="0" indent="0" algn="ctr"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Medium" charset="0"/>
                        <a:ea typeface="Avenir Next Medium" charset="0"/>
                        <a:cs typeface="Avenir Next Medium"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chemeClr val="accent2"/>
                    </a:solidFill>
                  </a:tcPr>
                </a:tc>
                <a:tc>
                  <a:txBody>
                    <a:bodyPr/>
                    <a:lstStyle/>
                    <a:p>
                      <a:pPr marL="0" marR="0" lvl="0" indent="0" algn="ctr"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Medium" charset="0"/>
                        <a:ea typeface="Avenir Next Medium" charset="0"/>
                        <a:cs typeface="Avenir Next Medium"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chemeClr val="accent3"/>
                    </a:solidFill>
                  </a:tcPr>
                </a:tc>
                <a:tc>
                  <a:txBody>
                    <a:bodyPr/>
                    <a:lstStyle/>
                    <a:p>
                      <a:pPr marL="0" marR="0" lvl="0" indent="0" algn="ctr"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Medium" charset="0"/>
                        <a:ea typeface="Avenir Next Medium" charset="0"/>
                        <a:cs typeface="Avenir Next Medium"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1"/>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2"/>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3"/>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4"/>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5"/>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6"/>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7"/>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8"/>
                  </a:ext>
                </a:extLst>
              </a:tr>
              <a:tr h="355409">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tc>
                  <a:txBody>
                    <a:bodyPr/>
                    <a:lstStyle/>
                    <a:p>
                      <a:pPr marL="0" marR="0" lvl="0" indent="0" algn="l" defTabSz="0" rtl="0" eaLnBrk="1" fontAlgn="base" latinLnBrk="0" hangingPunct="0">
                        <a:lnSpc>
                          <a:spcPct val="100000"/>
                        </a:lnSpc>
                        <a:spcBef>
                          <a:spcPct val="0"/>
                        </a:spcBef>
                        <a:spcAft>
                          <a:spcPct val="0"/>
                        </a:spcAft>
                        <a:buClrTx/>
                        <a:buSzTx/>
                        <a:buFontTx/>
                        <a:buNone/>
                        <a:tabLst>
                          <a:tab pos="1282700" algn="l"/>
                        </a:tabLst>
                      </a:pPr>
                      <a:endParaRPr kumimoji="0" lang="es-ES" sz="700" b="0" i="0" u="none" strike="noStrike" cap="none" normalizeH="0" baseline="0" dirty="0">
                        <a:ln>
                          <a:noFill/>
                        </a:ln>
                        <a:solidFill>
                          <a:srgbClr val="000000"/>
                        </a:solidFill>
                        <a:effectLst/>
                        <a:latin typeface="Avenir Next" charset="0"/>
                        <a:ea typeface="Avenir Next" charset="0"/>
                        <a:cs typeface="Avenir Next" charset="0"/>
                        <a:sym typeface="Helvetica" charset="0"/>
                      </a:endParaRPr>
                    </a:p>
                  </a:txBody>
                  <a:tcPr marL="28362" marR="28362" marT="28362" marB="28362" anchor="ctr" horzOverflow="overflow">
                    <a:lnL w="25400" cap="flat" cmpd="sng" algn="ctr">
                      <a:solidFill>
                        <a:srgbClr val="FFFFFF"/>
                      </a:solidFill>
                      <a:prstDash val="solid"/>
                      <a:miter lim="0"/>
                      <a:headEnd type="none" w="med" len="med"/>
                      <a:tailEnd type="none" w="med" len="med"/>
                    </a:lnL>
                    <a:lnR w="25400" cap="flat" cmpd="sng" algn="ctr">
                      <a:solidFill>
                        <a:srgbClr val="FFFFFF"/>
                      </a:solidFill>
                      <a:prstDash val="solid"/>
                      <a:miter lim="0"/>
                      <a:headEnd type="none" w="med" len="med"/>
                      <a:tailEnd type="none" w="med" len="med"/>
                    </a:lnR>
                    <a:lnT w="25400" cap="flat" cmpd="sng" algn="ctr">
                      <a:solidFill>
                        <a:srgbClr val="FFFFFF"/>
                      </a:solidFill>
                      <a:prstDash val="solid"/>
                      <a:miter lim="0"/>
                      <a:headEnd type="none" w="med" len="med"/>
                      <a:tailEnd type="none" w="med" len="med"/>
                    </a:lnT>
                    <a:lnB w="25400" cap="flat" cmpd="sng" algn="ctr">
                      <a:solidFill>
                        <a:srgbClr val="FFFFFF"/>
                      </a:solidFill>
                      <a:prstDash val="solid"/>
                      <a:miter lim="0"/>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9"/>
                  </a:ext>
                </a:extLst>
              </a:tr>
            </a:tbl>
          </a:graphicData>
        </a:graphic>
      </p:graphicFrame>
      <p:sp>
        <p:nvSpPr>
          <p:cNvPr id="12" name="Text Placeholder 11"/>
          <p:cNvSpPr>
            <a:spLocks noGrp="1"/>
          </p:cNvSpPr>
          <p:nvPr>
            <p:ph type="body" sz="quarter" idx="11"/>
          </p:nvPr>
        </p:nvSpPr>
        <p:spPr>
          <a:xfrm>
            <a:off x="571500" y="2614613"/>
            <a:ext cx="2749550" cy="320675"/>
          </a:xfrm>
          <a:prstGeom prst="rect">
            <a:avLst/>
          </a:prstGeo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2"/>
          </p:nvPr>
        </p:nvSpPr>
        <p:spPr>
          <a:xfrm>
            <a:off x="3378868" y="2614613"/>
            <a:ext cx="2749550" cy="320675"/>
          </a:xfrm>
          <a:prstGeom prst="rect">
            <a:avLst/>
          </a:prstGeo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3"/>
          </p:nvPr>
        </p:nvSpPr>
        <p:spPr>
          <a:xfrm>
            <a:off x="6154152" y="2614613"/>
            <a:ext cx="2749550" cy="320675"/>
          </a:xfrm>
          <a:prstGeom prst="rect">
            <a:avLst/>
          </a:prstGeo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4"/>
          </p:nvPr>
        </p:nvSpPr>
        <p:spPr>
          <a:xfrm>
            <a:off x="8989414" y="2614613"/>
            <a:ext cx="2749550" cy="320675"/>
          </a:xfrm>
          <a:prstGeom prst="rect">
            <a:avLst/>
          </a:prstGeo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0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Rectangle 4"/>
          <p:cNvSpPr/>
          <p:nvPr userDrawn="1"/>
        </p:nvSpPr>
        <p:spPr>
          <a:xfrm>
            <a:off x="0" y="4479925"/>
            <a:ext cx="7533861" cy="15829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608615"/>
            <a:ext cx="10515600" cy="1325563"/>
          </a:xfrm>
        </p:spPr>
        <p:txBody>
          <a:bodyPr/>
          <a:lstStyle>
            <a:lvl1pPr>
              <a:defRPr>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2419560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AutoShape 5"/>
          <p:cNvSpPr>
            <a:spLocks/>
          </p:cNvSpPr>
          <p:nvPr/>
        </p:nvSpPr>
        <p:spPr bwMode="auto">
          <a:xfrm>
            <a:off x="9085597" y="0"/>
            <a:ext cx="4152900" cy="4152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8" name="AutoShape 8"/>
          <p:cNvSpPr>
            <a:spLocks/>
          </p:cNvSpPr>
          <p:nvPr/>
        </p:nvSpPr>
        <p:spPr bwMode="auto">
          <a:xfrm>
            <a:off x="305134" y="1708150"/>
            <a:ext cx="3340100" cy="33416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1" name="AutoShape 11"/>
          <p:cNvSpPr>
            <a:spLocks/>
          </p:cNvSpPr>
          <p:nvPr/>
        </p:nvSpPr>
        <p:spPr bwMode="auto">
          <a:xfrm>
            <a:off x="12643184" y="890587"/>
            <a:ext cx="4445000" cy="444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6">
              <a:alpha val="79999"/>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4" name="AutoShape 14"/>
          <p:cNvSpPr>
            <a:spLocks/>
          </p:cNvSpPr>
          <p:nvPr/>
        </p:nvSpPr>
        <p:spPr bwMode="auto">
          <a:xfrm>
            <a:off x="3696034" y="3892550"/>
            <a:ext cx="4914900" cy="4914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alpha val="79999"/>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6" name="AutoShape 16"/>
          <p:cNvSpPr>
            <a:spLocks/>
          </p:cNvSpPr>
          <p:nvPr userDrawn="1"/>
        </p:nvSpPr>
        <p:spPr bwMode="auto">
          <a:xfrm>
            <a:off x="2832434" y="1290095"/>
            <a:ext cx="3833813" cy="3836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7" name="AutoShape 17"/>
          <p:cNvSpPr>
            <a:spLocks/>
          </p:cNvSpPr>
          <p:nvPr userDrawn="1"/>
        </p:nvSpPr>
        <p:spPr bwMode="auto">
          <a:xfrm>
            <a:off x="6121734" y="1443037"/>
            <a:ext cx="3835400" cy="38338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18"/>
          <p:cNvSpPr>
            <a:spLocks/>
          </p:cNvSpPr>
          <p:nvPr userDrawn="1"/>
        </p:nvSpPr>
        <p:spPr bwMode="auto">
          <a:xfrm>
            <a:off x="10007934" y="3054350"/>
            <a:ext cx="3173413" cy="31765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8" name="AutoShape 28"/>
          <p:cNvSpPr>
            <a:spLocks/>
          </p:cNvSpPr>
          <p:nvPr userDrawn="1"/>
        </p:nvSpPr>
        <p:spPr bwMode="auto">
          <a:xfrm>
            <a:off x="8983997" y="560387"/>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lumMod val="75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9" name="AutoShape 29"/>
          <p:cNvSpPr>
            <a:spLocks/>
          </p:cNvSpPr>
          <p:nvPr userDrawn="1"/>
        </p:nvSpPr>
        <p:spPr bwMode="auto">
          <a:xfrm>
            <a:off x="8285497" y="5653087"/>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lumMod val="75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0" name="AutoShape 30"/>
          <p:cNvSpPr>
            <a:spLocks/>
          </p:cNvSpPr>
          <p:nvPr userDrawn="1"/>
        </p:nvSpPr>
        <p:spPr bwMode="auto">
          <a:xfrm>
            <a:off x="12654297" y="3976687"/>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5">
              <a:lumMod val="60000"/>
              <a:lumOff val="40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1" name="AutoShape 31"/>
          <p:cNvSpPr>
            <a:spLocks/>
          </p:cNvSpPr>
          <p:nvPr userDrawn="1"/>
        </p:nvSpPr>
        <p:spPr bwMode="auto">
          <a:xfrm>
            <a:off x="1122697" y="5259387"/>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lumMod val="60000"/>
              <a:lumOff val="40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2" name="Text Placeholder 3"/>
          <p:cNvSpPr>
            <a:spLocks noGrp="1"/>
          </p:cNvSpPr>
          <p:nvPr>
            <p:ph type="body" sz="half" idx="63"/>
          </p:nvPr>
        </p:nvSpPr>
        <p:spPr>
          <a:xfrm>
            <a:off x="1095549" y="3208588"/>
            <a:ext cx="1575436" cy="869388"/>
          </a:xfrm>
          <a:prstGeom prst="rect">
            <a:avLst/>
          </a:prstGeom>
        </p:spPr>
        <p:txBody>
          <a:bodyPr/>
          <a:lstStyle>
            <a:lvl1pPr marL="0" indent="0" algn="ctr">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3" name="Text Placeholder 3"/>
          <p:cNvSpPr>
            <a:spLocks noGrp="1"/>
          </p:cNvSpPr>
          <p:nvPr>
            <p:ph type="body" sz="half" idx="73"/>
          </p:nvPr>
        </p:nvSpPr>
        <p:spPr>
          <a:xfrm>
            <a:off x="733617" y="2481263"/>
            <a:ext cx="2332515" cy="424771"/>
          </a:xfrm>
          <a:prstGeom prst="rect">
            <a:avLst/>
          </a:prstGeom>
        </p:spPr>
        <p:txBody>
          <a:bodyPr/>
          <a:lstStyle>
            <a:lvl1pPr marL="0" indent="0" algn="ctr">
              <a:buNone/>
              <a:defRPr sz="24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4" name="Text Placeholder 3"/>
          <p:cNvSpPr>
            <a:spLocks noGrp="1"/>
          </p:cNvSpPr>
          <p:nvPr>
            <p:ph type="body" sz="half" idx="74"/>
          </p:nvPr>
        </p:nvSpPr>
        <p:spPr>
          <a:xfrm>
            <a:off x="10395512" y="1824783"/>
            <a:ext cx="1575436" cy="869388"/>
          </a:xfrm>
          <a:prstGeom prst="rect">
            <a:avLst/>
          </a:prstGeom>
        </p:spPr>
        <p:txBody>
          <a:bodyPr/>
          <a:lstStyle>
            <a:lvl1pPr marL="0" indent="0" algn="ctr">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5" name="Text Placeholder 3"/>
          <p:cNvSpPr>
            <a:spLocks noGrp="1"/>
          </p:cNvSpPr>
          <p:nvPr>
            <p:ph type="body" sz="half" idx="75"/>
          </p:nvPr>
        </p:nvSpPr>
        <p:spPr>
          <a:xfrm>
            <a:off x="10033580" y="1097458"/>
            <a:ext cx="2332515" cy="424771"/>
          </a:xfrm>
          <a:prstGeom prst="rect">
            <a:avLst/>
          </a:prstGeom>
        </p:spPr>
        <p:txBody>
          <a:bodyPr/>
          <a:lstStyle>
            <a:lvl1pPr marL="0" indent="0" algn="ctr">
              <a:buNone/>
              <a:defRPr sz="24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6" name="Text Placeholder 3"/>
          <p:cNvSpPr>
            <a:spLocks noGrp="1"/>
          </p:cNvSpPr>
          <p:nvPr>
            <p:ph type="body" sz="half" idx="76"/>
          </p:nvPr>
        </p:nvSpPr>
        <p:spPr>
          <a:xfrm>
            <a:off x="5327805" y="5850526"/>
            <a:ext cx="1575436" cy="869388"/>
          </a:xfrm>
          <a:prstGeom prst="rect">
            <a:avLst/>
          </a:prstGeom>
        </p:spPr>
        <p:txBody>
          <a:bodyPr/>
          <a:lstStyle>
            <a:lvl1pPr marL="0" indent="0" algn="ctr">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p:cNvSpPr>
            <a:spLocks noGrp="1"/>
          </p:cNvSpPr>
          <p:nvPr>
            <p:ph type="body" sz="half" idx="77"/>
          </p:nvPr>
        </p:nvSpPr>
        <p:spPr>
          <a:xfrm>
            <a:off x="4965873" y="5123201"/>
            <a:ext cx="2332515" cy="424771"/>
          </a:xfrm>
          <a:prstGeom prst="rect">
            <a:avLst/>
          </a:prstGeom>
        </p:spPr>
        <p:txBody>
          <a:bodyPr/>
          <a:lstStyle>
            <a:lvl1pPr marL="0" indent="0" algn="ctr">
              <a:buNone/>
              <a:defRPr sz="24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8" name="Text Placeholder 3"/>
          <p:cNvSpPr>
            <a:spLocks noGrp="1"/>
          </p:cNvSpPr>
          <p:nvPr>
            <p:ph type="body" sz="half" idx="78"/>
          </p:nvPr>
        </p:nvSpPr>
        <p:spPr>
          <a:xfrm>
            <a:off x="7296466" y="3373628"/>
            <a:ext cx="1575436" cy="869388"/>
          </a:xfrm>
          <a:prstGeom prst="rect">
            <a:avLst/>
          </a:prstGeom>
        </p:spPr>
        <p:txBody>
          <a:bodyPr/>
          <a:lstStyle>
            <a:lvl1pPr marL="0" indent="0" algn="ctr">
              <a:buNone/>
              <a:defRPr sz="1600">
                <a:solidFill>
                  <a:schemeClr val="bg1"/>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9" name="Text Placeholder 3"/>
          <p:cNvSpPr>
            <a:spLocks noGrp="1"/>
          </p:cNvSpPr>
          <p:nvPr>
            <p:ph type="body" sz="half" idx="79"/>
          </p:nvPr>
        </p:nvSpPr>
        <p:spPr>
          <a:xfrm>
            <a:off x="6934534" y="2646303"/>
            <a:ext cx="2332515" cy="424771"/>
          </a:xfrm>
          <a:prstGeom prst="rect">
            <a:avLst/>
          </a:prstGeom>
        </p:spPr>
        <p:txBody>
          <a:bodyPr/>
          <a:lstStyle>
            <a:lvl1pPr marL="0" indent="0" algn="ctr">
              <a:buNone/>
              <a:defRPr sz="2400" b="0" i="0">
                <a:solidFill>
                  <a:schemeClr val="bg1"/>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ext uri="{BB962C8B-B14F-4D97-AF65-F5344CB8AC3E}">
        <p14:creationId xmlns:p14="http://schemas.microsoft.com/office/powerpoint/2010/main" val="3003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600"/>
                            </p:stCondLst>
                            <p:childTnLst>
                              <p:par>
                                <p:cTn id="9" presetID="9" presetClass="entr" presetSubtype="0" fill="hold" nodeType="afterEffect">
                                  <p:stCondLst>
                                    <p:cond delay="1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p:stCondLst>
                              <p:cond delay="1200"/>
                            </p:stCondLst>
                            <p:childTnLst>
                              <p:par>
                                <p:cTn id="13" presetID="9" presetClass="entr" presetSubtype="0" fill="hold" nodeType="afterEffect">
                                  <p:stCondLst>
                                    <p:cond delay="10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par>
                          <p:cTn id="16" fill="hold">
                            <p:stCondLst>
                              <p:cond delay="1800"/>
                            </p:stCondLst>
                            <p:childTnLst>
                              <p:par>
                                <p:cTn id="17" presetID="9" presetClass="entr" presetSubtype="0" fill="hold" nodeType="afterEffect">
                                  <p:stCondLst>
                                    <p:cond delay="100"/>
                                  </p:stCondLst>
                                  <p:childTnLst>
                                    <p:set>
                                      <p:cBhvr>
                                        <p:cTn id="18" dur="1" fill="hold">
                                          <p:stCondLst>
                                            <p:cond delay="0"/>
                                          </p:stCondLst>
                                        </p:cTn>
                                        <p:tgtEl>
                                          <p:spTgt spid="28"/>
                                        </p:tgtEl>
                                        <p:attrNameLst>
                                          <p:attrName>style.visibility</p:attrName>
                                        </p:attrNameLst>
                                      </p:cBhvr>
                                      <p:to>
                                        <p:strVal val="visible"/>
                                      </p:to>
                                    </p:set>
                                    <p:animEffect transition="in" filter="dissolve">
                                      <p:cBhvr>
                                        <p:cTn id="19" dur="500"/>
                                        <p:tgtEl>
                                          <p:spTgt spid="28"/>
                                        </p:tgtEl>
                                      </p:cBhvr>
                                    </p:animEffect>
                                  </p:childTnLst>
                                </p:cTn>
                              </p:par>
                            </p:childTnLst>
                          </p:cTn>
                        </p:par>
                        <p:par>
                          <p:cTn id="20" fill="hold">
                            <p:stCondLst>
                              <p:cond delay="2400"/>
                            </p:stCondLst>
                            <p:childTnLst>
                              <p:par>
                                <p:cTn id="21" presetID="9" presetClass="entr" presetSubtype="0" fill="hold" nodeType="afterEffect">
                                  <p:stCondLst>
                                    <p:cond delay="10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childTnLst>
                          </p:cTn>
                        </p:par>
                        <p:par>
                          <p:cTn id="24" fill="hold">
                            <p:stCondLst>
                              <p:cond delay="3000"/>
                            </p:stCondLst>
                            <p:childTnLst>
                              <p:par>
                                <p:cTn id="25" presetID="9" presetClass="entr" presetSubtype="0" fill="hold" nodeType="after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par>
                          <p:cTn id="28" fill="hold">
                            <p:stCondLst>
                              <p:cond delay="3600"/>
                            </p:stCondLst>
                            <p:childTnLst>
                              <p:par>
                                <p:cTn id="29" presetID="9" presetClass="entr" presetSubtype="0" fill="hold" nodeType="afterEffect">
                                  <p:stCondLst>
                                    <p:cond delay="100"/>
                                  </p:stCondLst>
                                  <p:childTnLst>
                                    <p:set>
                                      <p:cBhvr>
                                        <p:cTn id="30" dur="1" fill="hold">
                                          <p:stCondLst>
                                            <p:cond delay="0"/>
                                          </p:stCondLst>
                                        </p:cTn>
                                        <p:tgtEl>
                                          <p:spTgt spid="31"/>
                                        </p:tgtEl>
                                        <p:attrNameLst>
                                          <p:attrName>style.visibility</p:attrName>
                                        </p:attrNameLst>
                                      </p:cBhvr>
                                      <p:to>
                                        <p:strVal val="visible"/>
                                      </p:to>
                                    </p:set>
                                    <p:animEffect transition="in" filter="dissolv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4" name="AutoShape 4"/>
          <p:cNvSpPr>
            <a:spLocks/>
          </p:cNvSpPr>
          <p:nvPr userDrawn="1"/>
        </p:nvSpPr>
        <p:spPr bwMode="auto">
          <a:xfrm>
            <a:off x="2156047" y="2386427"/>
            <a:ext cx="1072528" cy="10725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2" name="AutoShape 12"/>
          <p:cNvSpPr>
            <a:spLocks/>
          </p:cNvSpPr>
          <p:nvPr userDrawn="1"/>
        </p:nvSpPr>
        <p:spPr bwMode="auto">
          <a:xfrm>
            <a:off x="1742157" y="3677029"/>
            <a:ext cx="1935653" cy="600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0" y="0"/>
                </a:moveTo>
                <a:lnTo>
                  <a:pt x="9638" y="4976"/>
                </a:lnTo>
                <a:lnTo>
                  <a:pt x="1180" y="4976"/>
                </a:lnTo>
                <a:cubicBezTo>
                  <a:pt x="528" y="4976"/>
                  <a:pt x="0" y="7377"/>
                  <a:pt x="0" y="10339"/>
                </a:cubicBezTo>
                <a:lnTo>
                  <a:pt x="0" y="16237"/>
                </a:lnTo>
                <a:cubicBezTo>
                  <a:pt x="0" y="19199"/>
                  <a:pt x="528" y="21599"/>
                  <a:pt x="1180" y="21599"/>
                </a:cubicBezTo>
                <a:lnTo>
                  <a:pt x="20419" y="21599"/>
                </a:lnTo>
                <a:cubicBezTo>
                  <a:pt x="21071" y="21599"/>
                  <a:pt x="21599" y="19199"/>
                  <a:pt x="21599" y="16237"/>
                </a:cubicBezTo>
                <a:lnTo>
                  <a:pt x="21599" y="10339"/>
                </a:lnTo>
                <a:cubicBezTo>
                  <a:pt x="21599" y="7377"/>
                  <a:pt x="21071" y="4976"/>
                  <a:pt x="20419" y="4976"/>
                </a:cubicBezTo>
                <a:lnTo>
                  <a:pt x="11843" y="4976"/>
                </a:lnTo>
                <a:lnTo>
                  <a:pt x="10740" y="0"/>
                </a:ln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4" name="AutoShape 14"/>
          <p:cNvSpPr>
            <a:spLocks/>
          </p:cNvSpPr>
          <p:nvPr userDrawn="1"/>
        </p:nvSpPr>
        <p:spPr bwMode="auto">
          <a:xfrm>
            <a:off x="3916065" y="3677029"/>
            <a:ext cx="1935653" cy="600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0" y="0"/>
                </a:moveTo>
                <a:lnTo>
                  <a:pt x="9638" y="4976"/>
                </a:lnTo>
                <a:lnTo>
                  <a:pt x="1180" y="4976"/>
                </a:lnTo>
                <a:cubicBezTo>
                  <a:pt x="528" y="4976"/>
                  <a:pt x="0" y="7377"/>
                  <a:pt x="0" y="10339"/>
                </a:cubicBezTo>
                <a:lnTo>
                  <a:pt x="0" y="16237"/>
                </a:lnTo>
                <a:cubicBezTo>
                  <a:pt x="0" y="19199"/>
                  <a:pt x="528" y="21599"/>
                  <a:pt x="1180" y="21599"/>
                </a:cubicBezTo>
                <a:lnTo>
                  <a:pt x="20419" y="21599"/>
                </a:lnTo>
                <a:cubicBezTo>
                  <a:pt x="21071" y="21599"/>
                  <a:pt x="21599" y="19199"/>
                  <a:pt x="21599" y="16237"/>
                </a:cubicBezTo>
                <a:lnTo>
                  <a:pt x="21599" y="10339"/>
                </a:lnTo>
                <a:cubicBezTo>
                  <a:pt x="21599" y="7377"/>
                  <a:pt x="21071" y="4976"/>
                  <a:pt x="20419" y="4976"/>
                </a:cubicBezTo>
                <a:lnTo>
                  <a:pt x="11843" y="4976"/>
                </a:lnTo>
                <a:lnTo>
                  <a:pt x="10740" y="0"/>
                </a:lnTo>
                <a:close/>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6" name="AutoShape 16"/>
          <p:cNvSpPr>
            <a:spLocks/>
          </p:cNvSpPr>
          <p:nvPr userDrawn="1"/>
        </p:nvSpPr>
        <p:spPr bwMode="auto">
          <a:xfrm>
            <a:off x="8263881" y="3679064"/>
            <a:ext cx="1935653" cy="600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0" y="0"/>
                </a:moveTo>
                <a:lnTo>
                  <a:pt x="9638" y="4976"/>
                </a:lnTo>
                <a:lnTo>
                  <a:pt x="1180" y="4976"/>
                </a:lnTo>
                <a:cubicBezTo>
                  <a:pt x="528" y="4976"/>
                  <a:pt x="0" y="7377"/>
                  <a:pt x="0" y="10339"/>
                </a:cubicBezTo>
                <a:lnTo>
                  <a:pt x="0" y="16237"/>
                </a:lnTo>
                <a:cubicBezTo>
                  <a:pt x="0" y="19199"/>
                  <a:pt x="528" y="21599"/>
                  <a:pt x="1180" y="21599"/>
                </a:cubicBezTo>
                <a:lnTo>
                  <a:pt x="20419" y="21599"/>
                </a:lnTo>
                <a:cubicBezTo>
                  <a:pt x="21071" y="21599"/>
                  <a:pt x="21599" y="19199"/>
                  <a:pt x="21599" y="16237"/>
                </a:cubicBezTo>
                <a:lnTo>
                  <a:pt x="21599" y="10339"/>
                </a:lnTo>
                <a:cubicBezTo>
                  <a:pt x="21599" y="7377"/>
                  <a:pt x="21071" y="4976"/>
                  <a:pt x="20419" y="4976"/>
                </a:cubicBezTo>
                <a:lnTo>
                  <a:pt x="11843" y="4976"/>
                </a:lnTo>
                <a:lnTo>
                  <a:pt x="10740" y="0"/>
                </a:lnTo>
                <a:close/>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18"/>
          <p:cNvSpPr>
            <a:spLocks/>
          </p:cNvSpPr>
          <p:nvPr userDrawn="1"/>
        </p:nvSpPr>
        <p:spPr bwMode="auto">
          <a:xfrm>
            <a:off x="6089973" y="3677029"/>
            <a:ext cx="1935653" cy="600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40" y="0"/>
                </a:moveTo>
                <a:lnTo>
                  <a:pt x="9638" y="4976"/>
                </a:lnTo>
                <a:lnTo>
                  <a:pt x="1180" y="4976"/>
                </a:lnTo>
                <a:cubicBezTo>
                  <a:pt x="528" y="4976"/>
                  <a:pt x="0" y="7377"/>
                  <a:pt x="0" y="10339"/>
                </a:cubicBezTo>
                <a:lnTo>
                  <a:pt x="0" y="16237"/>
                </a:lnTo>
                <a:cubicBezTo>
                  <a:pt x="0" y="19199"/>
                  <a:pt x="528" y="21599"/>
                  <a:pt x="1180" y="21599"/>
                </a:cubicBezTo>
                <a:lnTo>
                  <a:pt x="20419" y="21599"/>
                </a:lnTo>
                <a:cubicBezTo>
                  <a:pt x="21071" y="21599"/>
                  <a:pt x="21599" y="19199"/>
                  <a:pt x="21599" y="16237"/>
                </a:cubicBezTo>
                <a:lnTo>
                  <a:pt x="21599" y="10339"/>
                </a:lnTo>
                <a:cubicBezTo>
                  <a:pt x="21599" y="7377"/>
                  <a:pt x="21071" y="4976"/>
                  <a:pt x="20419" y="4976"/>
                </a:cubicBezTo>
                <a:lnTo>
                  <a:pt x="11843" y="4976"/>
                </a:lnTo>
                <a:lnTo>
                  <a:pt x="10740" y="0"/>
                </a:lnTo>
                <a:close/>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4" name="AutoShape 24"/>
          <p:cNvSpPr>
            <a:spLocks/>
          </p:cNvSpPr>
          <p:nvPr userDrawn="1"/>
        </p:nvSpPr>
        <p:spPr bwMode="auto">
          <a:xfrm>
            <a:off x="1742157" y="5568049"/>
            <a:ext cx="1935654" cy="3159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8" name="AutoShape 4"/>
          <p:cNvSpPr>
            <a:spLocks/>
          </p:cNvSpPr>
          <p:nvPr userDrawn="1"/>
        </p:nvSpPr>
        <p:spPr bwMode="auto">
          <a:xfrm>
            <a:off x="4422169" y="2386427"/>
            <a:ext cx="1072528" cy="10725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DD993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9" name="AutoShape 4"/>
          <p:cNvSpPr>
            <a:spLocks/>
          </p:cNvSpPr>
          <p:nvPr userDrawn="1"/>
        </p:nvSpPr>
        <p:spPr bwMode="auto">
          <a:xfrm>
            <a:off x="6529265" y="2386427"/>
            <a:ext cx="1072528" cy="10725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60190"/>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0" name="AutoShape 4"/>
          <p:cNvSpPr>
            <a:spLocks/>
          </p:cNvSpPr>
          <p:nvPr userDrawn="1"/>
        </p:nvSpPr>
        <p:spPr bwMode="auto">
          <a:xfrm>
            <a:off x="8695444" y="2386427"/>
            <a:ext cx="1072528" cy="10725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3DBE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1" name="AutoShape 24"/>
          <p:cNvSpPr>
            <a:spLocks/>
          </p:cNvSpPr>
          <p:nvPr userDrawn="1"/>
        </p:nvSpPr>
        <p:spPr bwMode="auto">
          <a:xfrm>
            <a:off x="3916065" y="5568049"/>
            <a:ext cx="1935654" cy="315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DD9932"/>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2" name="AutoShape 24"/>
          <p:cNvSpPr>
            <a:spLocks/>
          </p:cNvSpPr>
          <p:nvPr userDrawn="1"/>
        </p:nvSpPr>
        <p:spPr bwMode="auto">
          <a:xfrm>
            <a:off x="6089972" y="5568049"/>
            <a:ext cx="1935654" cy="315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C60190"/>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3" name="AutoShape 24"/>
          <p:cNvSpPr>
            <a:spLocks/>
          </p:cNvSpPr>
          <p:nvPr userDrawn="1"/>
        </p:nvSpPr>
        <p:spPr bwMode="auto">
          <a:xfrm>
            <a:off x="8263880" y="5568049"/>
            <a:ext cx="1935654" cy="315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83DBE9"/>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4" name="Text Placeholder 3"/>
          <p:cNvSpPr>
            <a:spLocks noGrp="1"/>
          </p:cNvSpPr>
          <p:nvPr>
            <p:ph type="body" sz="half" idx="2"/>
          </p:nvPr>
        </p:nvSpPr>
        <p:spPr>
          <a:xfrm>
            <a:off x="838200" y="1612211"/>
            <a:ext cx="10515600" cy="554107"/>
          </a:xfrm>
          <a:prstGeom prst="rect">
            <a:avLst/>
          </a:prstGeom>
        </p:spPr>
        <p:txBody>
          <a:bodyPr/>
          <a:lstStyle>
            <a:lvl1pPr marL="0" indent="0">
              <a:buNone/>
              <a:defRPr sz="1600" b="0" i="0">
                <a:solidFill>
                  <a:schemeClr val="tx2">
                    <a:lumMod val="65000"/>
                    <a:lumOff val="35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5" name="Text Placeholder 3"/>
          <p:cNvSpPr>
            <a:spLocks noGrp="1"/>
          </p:cNvSpPr>
          <p:nvPr>
            <p:ph type="body" sz="half" idx="11"/>
          </p:nvPr>
        </p:nvSpPr>
        <p:spPr>
          <a:xfrm>
            <a:off x="1742157" y="4513983"/>
            <a:ext cx="1935653" cy="911365"/>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6" name="Text Placeholder 3"/>
          <p:cNvSpPr>
            <a:spLocks noGrp="1"/>
          </p:cNvSpPr>
          <p:nvPr>
            <p:ph type="body" sz="half" idx="12"/>
          </p:nvPr>
        </p:nvSpPr>
        <p:spPr>
          <a:xfrm>
            <a:off x="3916065" y="4513983"/>
            <a:ext cx="1935653" cy="911365"/>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p:cNvSpPr>
            <a:spLocks noGrp="1"/>
          </p:cNvSpPr>
          <p:nvPr>
            <p:ph type="body" sz="half" idx="13"/>
          </p:nvPr>
        </p:nvSpPr>
        <p:spPr>
          <a:xfrm>
            <a:off x="6097702" y="4513983"/>
            <a:ext cx="1935653" cy="911365"/>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8" name="Text Placeholder 3"/>
          <p:cNvSpPr>
            <a:spLocks noGrp="1"/>
          </p:cNvSpPr>
          <p:nvPr>
            <p:ph type="body" sz="half" idx="14"/>
          </p:nvPr>
        </p:nvSpPr>
        <p:spPr>
          <a:xfrm>
            <a:off x="8263881" y="4513983"/>
            <a:ext cx="1935653" cy="911365"/>
          </a:xfrm>
          <a:prstGeom prst="rect">
            <a:avLst/>
          </a:prstGeom>
        </p:spPr>
        <p:txBody>
          <a:bodyPr/>
          <a:lstStyle>
            <a:lvl1pPr marL="0" indent="0">
              <a:buNone/>
              <a:defRPr sz="1200" b="0" i="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839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dissolve">
                                      <p:cBhvr>
                                        <p:cTn id="31" dur="500"/>
                                        <p:tgtEl>
                                          <p:spTgt spid="28"/>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dissolve">
                                      <p:cBhvr>
                                        <p:cTn id="39" dur="500"/>
                                        <p:tgtEl>
                                          <p:spTgt spid="3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500"/>
                                        <p:tgtEl>
                                          <p:spTgt spid="31"/>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up)">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grpSp>
        <p:nvGrpSpPr>
          <p:cNvPr id="4" name="Group 28"/>
          <p:cNvGrpSpPr>
            <a:grpSpLocks/>
          </p:cNvGrpSpPr>
          <p:nvPr userDrawn="1"/>
        </p:nvGrpSpPr>
        <p:grpSpPr bwMode="auto">
          <a:xfrm>
            <a:off x="9612796" y="1158150"/>
            <a:ext cx="1220857" cy="5012462"/>
            <a:chOff x="0" y="0"/>
            <a:chExt cx="1562101" cy="6413501"/>
          </a:xfrm>
          <a:solidFill>
            <a:schemeClr val="accent2"/>
          </a:solidFill>
        </p:grpSpPr>
        <p:sp>
          <p:nvSpPr>
            <p:cNvPr id="5" name="AutoShape 29"/>
            <p:cNvSpPr>
              <a:spLocks/>
            </p:cNvSpPr>
            <p:nvPr/>
          </p:nvSpPr>
          <p:spPr bwMode="auto">
            <a:xfrm>
              <a:off x="0" y="0"/>
              <a:ext cx="1562101" cy="6413501"/>
            </a:xfrm>
            <a:custGeom>
              <a:avLst/>
              <a:gdLst>
                <a:gd name="T0" fmla="+- 0 10776 103"/>
                <a:gd name="T1" fmla="*/ T0 w 21346"/>
                <a:gd name="T2" fmla="*/ 10800 h 21600"/>
                <a:gd name="T3" fmla="+- 0 10776 103"/>
                <a:gd name="T4" fmla="*/ T3 w 21346"/>
                <a:gd name="T5" fmla="*/ 10800 h 21600"/>
                <a:gd name="T6" fmla="+- 0 10776 103"/>
                <a:gd name="T7" fmla="*/ T6 w 21346"/>
                <a:gd name="T8" fmla="*/ 10800 h 21600"/>
                <a:gd name="T9" fmla="+- 0 10776 103"/>
                <a:gd name="T10" fmla="*/ T9 w 21346"/>
                <a:gd name="T11" fmla="*/ 10800 h 21600"/>
              </a:gdLst>
              <a:ahLst/>
              <a:cxnLst>
                <a:cxn ang="0">
                  <a:pos x="T1" y="T2"/>
                </a:cxn>
                <a:cxn ang="0">
                  <a:pos x="T4" y="T5"/>
                </a:cxn>
                <a:cxn ang="0">
                  <a:pos x="T7" y="T8"/>
                </a:cxn>
                <a:cxn ang="0">
                  <a:pos x="T10" y="T11"/>
                </a:cxn>
              </a:cxnLst>
              <a:rect l="0" t="0" r="r" b="b"/>
              <a:pathLst>
                <a:path w="21346" h="21600">
                  <a:moveTo>
                    <a:pt x="10269" y="0"/>
                  </a:moveTo>
                  <a:cubicBezTo>
                    <a:pt x="12100" y="0"/>
                    <a:pt x="13808" y="422"/>
                    <a:pt x="14174" y="844"/>
                  </a:cubicBezTo>
                  <a:cubicBezTo>
                    <a:pt x="14541" y="1267"/>
                    <a:pt x="14785" y="1236"/>
                    <a:pt x="14785" y="1478"/>
                  </a:cubicBezTo>
                  <a:cubicBezTo>
                    <a:pt x="14785" y="1689"/>
                    <a:pt x="15151" y="1960"/>
                    <a:pt x="15395" y="2322"/>
                  </a:cubicBezTo>
                  <a:cubicBezTo>
                    <a:pt x="15639" y="2684"/>
                    <a:pt x="15761" y="2926"/>
                    <a:pt x="16493" y="3167"/>
                  </a:cubicBezTo>
                  <a:cubicBezTo>
                    <a:pt x="17225" y="3378"/>
                    <a:pt x="17103" y="3589"/>
                    <a:pt x="17103" y="3589"/>
                  </a:cubicBezTo>
                  <a:cubicBezTo>
                    <a:pt x="17103" y="3589"/>
                    <a:pt x="19544" y="3620"/>
                    <a:pt x="20276" y="4042"/>
                  </a:cubicBezTo>
                  <a:cubicBezTo>
                    <a:pt x="20886" y="4464"/>
                    <a:pt x="21008" y="5188"/>
                    <a:pt x="21252" y="5641"/>
                  </a:cubicBezTo>
                  <a:cubicBezTo>
                    <a:pt x="21497" y="6124"/>
                    <a:pt x="21252" y="6697"/>
                    <a:pt x="20642" y="7059"/>
                  </a:cubicBezTo>
                  <a:cubicBezTo>
                    <a:pt x="19910" y="7421"/>
                    <a:pt x="18446" y="7451"/>
                    <a:pt x="18446" y="7451"/>
                  </a:cubicBezTo>
                  <a:cubicBezTo>
                    <a:pt x="18446" y="7451"/>
                    <a:pt x="18202" y="8205"/>
                    <a:pt x="19056" y="8839"/>
                  </a:cubicBezTo>
                  <a:cubicBezTo>
                    <a:pt x="19910" y="9502"/>
                    <a:pt x="20520" y="9834"/>
                    <a:pt x="19788" y="9864"/>
                  </a:cubicBezTo>
                  <a:cubicBezTo>
                    <a:pt x="19056" y="9894"/>
                    <a:pt x="18690" y="9925"/>
                    <a:pt x="18690" y="9925"/>
                  </a:cubicBezTo>
                  <a:cubicBezTo>
                    <a:pt x="18690" y="9925"/>
                    <a:pt x="18690" y="10769"/>
                    <a:pt x="18202" y="11312"/>
                  </a:cubicBezTo>
                  <a:cubicBezTo>
                    <a:pt x="17713" y="11855"/>
                    <a:pt x="16493" y="13243"/>
                    <a:pt x="16493" y="13605"/>
                  </a:cubicBezTo>
                  <a:cubicBezTo>
                    <a:pt x="16493" y="13937"/>
                    <a:pt x="16493" y="13877"/>
                    <a:pt x="15883" y="13877"/>
                  </a:cubicBezTo>
                  <a:cubicBezTo>
                    <a:pt x="15395" y="13877"/>
                    <a:pt x="15029" y="13877"/>
                    <a:pt x="15029" y="13877"/>
                  </a:cubicBezTo>
                  <a:cubicBezTo>
                    <a:pt x="15029" y="13877"/>
                    <a:pt x="15151" y="14420"/>
                    <a:pt x="14907" y="14570"/>
                  </a:cubicBezTo>
                  <a:cubicBezTo>
                    <a:pt x="14663" y="14691"/>
                    <a:pt x="15029" y="15325"/>
                    <a:pt x="14297" y="15988"/>
                  </a:cubicBezTo>
                  <a:cubicBezTo>
                    <a:pt x="13442" y="16652"/>
                    <a:pt x="11856" y="17738"/>
                    <a:pt x="11856" y="18221"/>
                  </a:cubicBezTo>
                  <a:cubicBezTo>
                    <a:pt x="11856" y="18703"/>
                    <a:pt x="12588" y="19277"/>
                    <a:pt x="13564" y="19518"/>
                  </a:cubicBezTo>
                  <a:cubicBezTo>
                    <a:pt x="14419" y="19729"/>
                    <a:pt x="15639" y="20212"/>
                    <a:pt x="15029" y="20332"/>
                  </a:cubicBezTo>
                  <a:cubicBezTo>
                    <a:pt x="14297" y="20453"/>
                    <a:pt x="13442" y="20423"/>
                    <a:pt x="12710" y="20393"/>
                  </a:cubicBezTo>
                  <a:cubicBezTo>
                    <a:pt x="12100" y="20332"/>
                    <a:pt x="11734" y="20182"/>
                    <a:pt x="11734" y="20182"/>
                  </a:cubicBezTo>
                  <a:cubicBezTo>
                    <a:pt x="11734" y="20182"/>
                    <a:pt x="11734" y="20423"/>
                    <a:pt x="11978" y="20604"/>
                  </a:cubicBezTo>
                  <a:cubicBezTo>
                    <a:pt x="12344" y="20815"/>
                    <a:pt x="11978" y="21599"/>
                    <a:pt x="10758" y="21599"/>
                  </a:cubicBezTo>
                  <a:cubicBezTo>
                    <a:pt x="10513" y="21599"/>
                    <a:pt x="10391" y="21599"/>
                    <a:pt x="10269" y="21599"/>
                  </a:cubicBezTo>
                  <a:cubicBezTo>
                    <a:pt x="10269" y="15174"/>
                    <a:pt x="10269" y="15174"/>
                    <a:pt x="10269" y="15174"/>
                  </a:cubicBezTo>
                  <a:cubicBezTo>
                    <a:pt x="10269" y="15053"/>
                    <a:pt x="10391" y="14902"/>
                    <a:pt x="10513" y="14812"/>
                  </a:cubicBezTo>
                  <a:cubicBezTo>
                    <a:pt x="10758" y="14661"/>
                    <a:pt x="10513" y="14329"/>
                    <a:pt x="10513" y="13846"/>
                  </a:cubicBezTo>
                  <a:cubicBezTo>
                    <a:pt x="10513" y="13846"/>
                    <a:pt x="10391" y="14027"/>
                    <a:pt x="10269" y="14208"/>
                  </a:cubicBezTo>
                  <a:lnTo>
                    <a:pt x="10269" y="0"/>
                  </a:lnTo>
                  <a:close/>
                  <a:moveTo>
                    <a:pt x="10147" y="0"/>
                  </a:moveTo>
                  <a:cubicBezTo>
                    <a:pt x="10269" y="0"/>
                    <a:pt x="10269" y="0"/>
                    <a:pt x="10269" y="0"/>
                  </a:cubicBezTo>
                  <a:cubicBezTo>
                    <a:pt x="10269" y="14208"/>
                    <a:pt x="10269" y="14208"/>
                    <a:pt x="10269" y="14208"/>
                  </a:cubicBezTo>
                  <a:cubicBezTo>
                    <a:pt x="10147" y="14359"/>
                    <a:pt x="10025" y="14510"/>
                    <a:pt x="9903" y="14601"/>
                  </a:cubicBezTo>
                  <a:cubicBezTo>
                    <a:pt x="9781" y="14782"/>
                    <a:pt x="10025" y="14932"/>
                    <a:pt x="10025" y="15053"/>
                  </a:cubicBezTo>
                  <a:cubicBezTo>
                    <a:pt x="10025" y="15204"/>
                    <a:pt x="10147" y="15385"/>
                    <a:pt x="10147" y="15385"/>
                  </a:cubicBezTo>
                  <a:cubicBezTo>
                    <a:pt x="10147" y="15385"/>
                    <a:pt x="10147" y="15294"/>
                    <a:pt x="10269" y="15174"/>
                  </a:cubicBezTo>
                  <a:cubicBezTo>
                    <a:pt x="10269" y="21599"/>
                    <a:pt x="10269" y="21599"/>
                    <a:pt x="10269" y="21599"/>
                  </a:cubicBezTo>
                  <a:cubicBezTo>
                    <a:pt x="9171" y="21509"/>
                    <a:pt x="8439" y="21177"/>
                    <a:pt x="8439" y="20725"/>
                  </a:cubicBezTo>
                  <a:cubicBezTo>
                    <a:pt x="8561" y="20212"/>
                    <a:pt x="8073" y="20121"/>
                    <a:pt x="8439" y="19820"/>
                  </a:cubicBezTo>
                  <a:cubicBezTo>
                    <a:pt x="8805" y="19518"/>
                    <a:pt x="8317" y="19307"/>
                    <a:pt x="7707" y="18824"/>
                  </a:cubicBezTo>
                  <a:cubicBezTo>
                    <a:pt x="7097" y="18372"/>
                    <a:pt x="4778" y="16320"/>
                    <a:pt x="4900" y="15807"/>
                  </a:cubicBezTo>
                  <a:cubicBezTo>
                    <a:pt x="5022" y="15264"/>
                    <a:pt x="5266" y="14812"/>
                    <a:pt x="5022" y="14480"/>
                  </a:cubicBezTo>
                  <a:cubicBezTo>
                    <a:pt x="4900" y="14118"/>
                    <a:pt x="4778" y="13816"/>
                    <a:pt x="4778" y="13816"/>
                  </a:cubicBezTo>
                  <a:cubicBezTo>
                    <a:pt x="4778" y="13816"/>
                    <a:pt x="3191" y="13967"/>
                    <a:pt x="3191" y="13484"/>
                  </a:cubicBezTo>
                  <a:cubicBezTo>
                    <a:pt x="3191" y="12972"/>
                    <a:pt x="2947" y="11524"/>
                    <a:pt x="2703" y="11071"/>
                  </a:cubicBezTo>
                  <a:cubicBezTo>
                    <a:pt x="2581" y="10649"/>
                    <a:pt x="2947" y="9774"/>
                    <a:pt x="2947" y="9774"/>
                  </a:cubicBezTo>
                  <a:cubicBezTo>
                    <a:pt x="2947" y="9774"/>
                    <a:pt x="1483" y="9744"/>
                    <a:pt x="995" y="9713"/>
                  </a:cubicBezTo>
                  <a:cubicBezTo>
                    <a:pt x="507" y="9653"/>
                    <a:pt x="2215" y="8899"/>
                    <a:pt x="2581" y="8597"/>
                  </a:cubicBezTo>
                  <a:cubicBezTo>
                    <a:pt x="2947" y="8296"/>
                    <a:pt x="2825" y="7753"/>
                    <a:pt x="2825" y="7753"/>
                  </a:cubicBezTo>
                  <a:cubicBezTo>
                    <a:pt x="2825" y="7753"/>
                    <a:pt x="263" y="7722"/>
                    <a:pt x="141" y="7179"/>
                  </a:cubicBezTo>
                  <a:cubicBezTo>
                    <a:pt x="19" y="6667"/>
                    <a:pt x="-103" y="5882"/>
                    <a:pt x="141" y="5550"/>
                  </a:cubicBezTo>
                  <a:cubicBezTo>
                    <a:pt x="263" y="5249"/>
                    <a:pt x="385" y="5279"/>
                    <a:pt x="629" y="4856"/>
                  </a:cubicBezTo>
                  <a:cubicBezTo>
                    <a:pt x="751" y="4434"/>
                    <a:pt x="1605" y="3680"/>
                    <a:pt x="2581" y="3650"/>
                  </a:cubicBezTo>
                  <a:cubicBezTo>
                    <a:pt x="3435" y="3620"/>
                    <a:pt x="4534" y="3439"/>
                    <a:pt x="4534" y="3439"/>
                  </a:cubicBezTo>
                  <a:cubicBezTo>
                    <a:pt x="4534" y="3439"/>
                    <a:pt x="3680" y="3197"/>
                    <a:pt x="4778" y="2986"/>
                  </a:cubicBezTo>
                  <a:cubicBezTo>
                    <a:pt x="5876" y="2775"/>
                    <a:pt x="6486" y="2684"/>
                    <a:pt x="5998" y="2383"/>
                  </a:cubicBezTo>
                  <a:cubicBezTo>
                    <a:pt x="5510" y="2111"/>
                    <a:pt x="5876" y="1900"/>
                    <a:pt x="6120" y="1508"/>
                  </a:cubicBezTo>
                  <a:cubicBezTo>
                    <a:pt x="6364" y="1146"/>
                    <a:pt x="7097" y="0"/>
                    <a:pt x="101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6" name="AutoShape 30"/>
            <p:cNvSpPr>
              <a:spLocks/>
            </p:cNvSpPr>
            <p:nvPr/>
          </p:nvSpPr>
          <p:spPr bwMode="auto">
            <a:xfrm>
              <a:off x="638175" y="903287"/>
              <a:ext cx="368300" cy="696913"/>
            </a:xfrm>
            <a:custGeom>
              <a:avLst/>
              <a:gdLst>
                <a:gd name="T0" fmla="*/ 10657 w 21314"/>
                <a:gd name="T1" fmla="*/ 10364 h 20729"/>
                <a:gd name="T2" fmla="*/ 10657 w 21314"/>
                <a:gd name="T3" fmla="*/ 10364 h 20729"/>
                <a:gd name="T4" fmla="*/ 10657 w 21314"/>
                <a:gd name="T5" fmla="*/ 10364 h 20729"/>
                <a:gd name="T6" fmla="*/ 10657 w 21314"/>
                <a:gd name="T7" fmla="*/ 10364 h 20729"/>
              </a:gdLst>
              <a:ahLst/>
              <a:cxnLst>
                <a:cxn ang="0">
                  <a:pos x="T0" y="T1"/>
                </a:cxn>
                <a:cxn ang="0">
                  <a:pos x="T2" y="T3"/>
                </a:cxn>
                <a:cxn ang="0">
                  <a:pos x="T4" y="T5"/>
                </a:cxn>
                <a:cxn ang="0">
                  <a:pos x="T6" y="T7"/>
                </a:cxn>
              </a:cxnLst>
              <a:rect l="0" t="0" r="r" b="b"/>
              <a:pathLst>
                <a:path w="21314" h="20729">
                  <a:moveTo>
                    <a:pt x="0" y="533"/>
                  </a:moveTo>
                  <a:cubicBezTo>
                    <a:pt x="0" y="533"/>
                    <a:pt x="5657" y="2933"/>
                    <a:pt x="5657" y="4799"/>
                  </a:cubicBezTo>
                  <a:cubicBezTo>
                    <a:pt x="5657" y="6933"/>
                    <a:pt x="8228" y="13333"/>
                    <a:pt x="9257" y="15199"/>
                  </a:cubicBezTo>
                  <a:cubicBezTo>
                    <a:pt x="10800" y="17066"/>
                    <a:pt x="11314" y="12800"/>
                    <a:pt x="13371" y="10933"/>
                  </a:cubicBezTo>
                  <a:cubicBezTo>
                    <a:pt x="15428" y="9066"/>
                    <a:pt x="15942" y="7199"/>
                    <a:pt x="14914" y="5866"/>
                  </a:cubicBezTo>
                  <a:cubicBezTo>
                    <a:pt x="13885" y="4266"/>
                    <a:pt x="18000" y="3733"/>
                    <a:pt x="21085" y="0"/>
                  </a:cubicBezTo>
                  <a:cubicBezTo>
                    <a:pt x="21600" y="1333"/>
                    <a:pt x="21085" y="2399"/>
                    <a:pt x="21085" y="3999"/>
                  </a:cubicBezTo>
                  <a:cubicBezTo>
                    <a:pt x="21085" y="5333"/>
                    <a:pt x="16457" y="12266"/>
                    <a:pt x="14914" y="13599"/>
                  </a:cubicBezTo>
                  <a:cubicBezTo>
                    <a:pt x="13885" y="14933"/>
                    <a:pt x="10285" y="19200"/>
                    <a:pt x="10285" y="20533"/>
                  </a:cubicBezTo>
                  <a:cubicBezTo>
                    <a:pt x="9771" y="21600"/>
                    <a:pt x="6685" y="18133"/>
                    <a:pt x="4628" y="14133"/>
                  </a:cubicBezTo>
                  <a:cubicBezTo>
                    <a:pt x="3085" y="10133"/>
                    <a:pt x="0" y="4266"/>
                    <a:pt x="0" y="53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7" name="AutoShape 31"/>
            <p:cNvSpPr>
              <a:spLocks/>
            </p:cNvSpPr>
            <p:nvPr/>
          </p:nvSpPr>
          <p:spPr bwMode="auto">
            <a:xfrm>
              <a:off x="965201" y="2230437"/>
              <a:ext cx="84138" cy="142875"/>
            </a:xfrm>
            <a:custGeom>
              <a:avLst/>
              <a:gdLst>
                <a:gd name="T0" fmla="*/ 10800 w 21600"/>
                <a:gd name="T1" fmla="*/ 9466 h 18933"/>
                <a:gd name="T2" fmla="*/ 10800 w 21600"/>
                <a:gd name="T3" fmla="*/ 9466 h 18933"/>
                <a:gd name="T4" fmla="*/ 10800 w 21600"/>
                <a:gd name="T5" fmla="*/ 9466 h 18933"/>
                <a:gd name="T6" fmla="*/ 10800 w 21600"/>
                <a:gd name="T7" fmla="*/ 9466 h 18933"/>
              </a:gdLst>
              <a:ahLst/>
              <a:cxnLst>
                <a:cxn ang="0">
                  <a:pos x="T0" y="T1"/>
                </a:cxn>
                <a:cxn ang="0">
                  <a:pos x="T2" y="T3"/>
                </a:cxn>
                <a:cxn ang="0">
                  <a:pos x="T4" y="T5"/>
                </a:cxn>
                <a:cxn ang="0">
                  <a:pos x="T6" y="T7"/>
                </a:cxn>
              </a:cxnLst>
              <a:rect l="0" t="0" r="r" b="b"/>
              <a:pathLst>
                <a:path w="21600" h="18933">
                  <a:moveTo>
                    <a:pt x="4799" y="0"/>
                  </a:moveTo>
                  <a:cubicBezTo>
                    <a:pt x="4799" y="0"/>
                    <a:pt x="2399" y="13200"/>
                    <a:pt x="0" y="16799"/>
                  </a:cubicBezTo>
                  <a:cubicBezTo>
                    <a:pt x="0" y="21600"/>
                    <a:pt x="21600" y="16799"/>
                    <a:pt x="21600" y="16799"/>
                  </a:cubicBezTo>
                  <a:cubicBezTo>
                    <a:pt x="21600" y="0"/>
                    <a:pt x="21600" y="0"/>
                    <a:pt x="21600" y="0"/>
                  </a:cubicBezTo>
                  <a:lnTo>
                    <a:pt x="4799" y="0"/>
                  </a:ln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2" name="AutoShape 4"/>
          <p:cNvSpPr>
            <a:spLocks/>
          </p:cNvSpPr>
          <p:nvPr userDrawn="1"/>
        </p:nvSpPr>
        <p:spPr bwMode="auto">
          <a:xfrm>
            <a:off x="7236851" y="2024061"/>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DD993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3" name="AutoShape 24"/>
          <p:cNvSpPr>
            <a:spLocks/>
          </p:cNvSpPr>
          <p:nvPr userDrawn="1"/>
        </p:nvSpPr>
        <p:spPr bwMode="auto">
          <a:xfrm rot="16200000">
            <a:off x="7825732" y="34127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DD9932"/>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1" name="AutoShape 4"/>
          <p:cNvSpPr>
            <a:spLocks/>
          </p:cNvSpPr>
          <p:nvPr userDrawn="1"/>
        </p:nvSpPr>
        <p:spPr bwMode="auto">
          <a:xfrm>
            <a:off x="7236808" y="2940557"/>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DD993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2" name="AutoShape 4"/>
          <p:cNvSpPr>
            <a:spLocks/>
          </p:cNvSpPr>
          <p:nvPr userDrawn="1"/>
        </p:nvSpPr>
        <p:spPr bwMode="auto">
          <a:xfrm>
            <a:off x="7215317" y="3857054"/>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DD993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3" name="AutoShape 4"/>
          <p:cNvSpPr>
            <a:spLocks/>
          </p:cNvSpPr>
          <p:nvPr userDrawn="1"/>
        </p:nvSpPr>
        <p:spPr bwMode="auto">
          <a:xfrm>
            <a:off x="7236851" y="4736631"/>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DD993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7" name="Text Placeholder 3"/>
          <p:cNvSpPr>
            <a:spLocks noGrp="1"/>
          </p:cNvSpPr>
          <p:nvPr>
            <p:ph type="body" sz="half" idx="60"/>
          </p:nvPr>
        </p:nvSpPr>
        <p:spPr>
          <a:xfrm>
            <a:off x="1918333" y="2409593"/>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8" name="Text Placeholder 3"/>
          <p:cNvSpPr>
            <a:spLocks noGrp="1"/>
          </p:cNvSpPr>
          <p:nvPr>
            <p:ph type="body" sz="half" idx="70"/>
          </p:nvPr>
        </p:nvSpPr>
        <p:spPr>
          <a:xfrm>
            <a:off x="4823470" y="1950547"/>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9" name="Text Placeholder 3"/>
          <p:cNvSpPr>
            <a:spLocks noGrp="1"/>
          </p:cNvSpPr>
          <p:nvPr>
            <p:ph type="body" sz="half" idx="71"/>
          </p:nvPr>
        </p:nvSpPr>
        <p:spPr>
          <a:xfrm>
            <a:off x="1947403" y="3335744"/>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0" name="Text Placeholder 3"/>
          <p:cNvSpPr>
            <a:spLocks noGrp="1"/>
          </p:cNvSpPr>
          <p:nvPr>
            <p:ph type="body" sz="half" idx="72"/>
          </p:nvPr>
        </p:nvSpPr>
        <p:spPr>
          <a:xfrm>
            <a:off x="4852540" y="2876698"/>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1" name="Text Placeholder 3"/>
          <p:cNvSpPr>
            <a:spLocks noGrp="1"/>
          </p:cNvSpPr>
          <p:nvPr>
            <p:ph type="body" sz="half" idx="73"/>
          </p:nvPr>
        </p:nvSpPr>
        <p:spPr>
          <a:xfrm>
            <a:off x="1918333" y="4244279"/>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2" name="Text Placeholder 3"/>
          <p:cNvSpPr>
            <a:spLocks noGrp="1"/>
          </p:cNvSpPr>
          <p:nvPr>
            <p:ph type="body" sz="half" idx="74"/>
          </p:nvPr>
        </p:nvSpPr>
        <p:spPr>
          <a:xfrm>
            <a:off x="4823470" y="3785233"/>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3" name="Text Placeholder 3"/>
          <p:cNvSpPr>
            <a:spLocks noGrp="1"/>
          </p:cNvSpPr>
          <p:nvPr>
            <p:ph type="body" sz="half" idx="75"/>
          </p:nvPr>
        </p:nvSpPr>
        <p:spPr>
          <a:xfrm>
            <a:off x="1947403" y="5152814"/>
            <a:ext cx="4912230" cy="282746"/>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4" name="Text Placeholder 3"/>
          <p:cNvSpPr>
            <a:spLocks noGrp="1"/>
          </p:cNvSpPr>
          <p:nvPr>
            <p:ph type="body" sz="half" idx="76"/>
          </p:nvPr>
        </p:nvSpPr>
        <p:spPr>
          <a:xfrm>
            <a:off x="4852540" y="4698939"/>
            <a:ext cx="2007093" cy="386155"/>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ext uri="{BB962C8B-B14F-4D97-AF65-F5344CB8AC3E}">
        <p14:creationId xmlns:p14="http://schemas.microsoft.com/office/powerpoint/2010/main" val="16436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dissolve">
                                      <p:cBhvr>
                                        <p:cTn id="20" dur="500"/>
                                        <p:tgtEl>
                                          <p:spTgt spid="31"/>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par>
                          <p:cTn id="25" fill="hold">
                            <p:stCondLst>
                              <p:cond delay="2500"/>
                            </p:stCondLst>
                            <p:childTnLst>
                              <p:par>
                                <p:cTn id="26" presetID="9"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22" name="AutoShape 4"/>
          <p:cNvSpPr>
            <a:spLocks/>
          </p:cNvSpPr>
          <p:nvPr userDrawn="1"/>
        </p:nvSpPr>
        <p:spPr bwMode="auto">
          <a:xfrm>
            <a:off x="7236851" y="2024061"/>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3" name="AutoShape 24"/>
          <p:cNvSpPr>
            <a:spLocks/>
          </p:cNvSpPr>
          <p:nvPr userDrawn="1"/>
        </p:nvSpPr>
        <p:spPr bwMode="auto">
          <a:xfrm rot="16200000">
            <a:off x="7825732" y="34127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1" name="AutoShape 4"/>
          <p:cNvSpPr>
            <a:spLocks/>
          </p:cNvSpPr>
          <p:nvPr userDrawn="1"/>
        </p:nvSpPr>
        <p:spPr bwMode="auto">
          <a:xfrm>
            <a:off x="7236808" y="2940557"/>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2" name="AutoShape 4"/>
          <p:cNvSpPr>
            <a:spLocks/>
          </p:cNvSpPr>
          <p:nvPr userDrawn="1"/>
        </p:nvSpPr>
        <p:spPr bwMode="auto">
          <a:xfrm>
            <a:off x="7215317" y="3857054"/>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3" name="AutoShape 4"/>
          <p:cNvSpPr>
            <a:spLocks/>
          </p:cNvSpPr>
          <p:nvPr userDrawn="1"/>
        </p:nvSpPr>
        <p:spPr bwMode="auto">
          <a:xfrm>
            <a:off x="7236851" y="4736631"/>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37" name="Text Placeholder 3"/>
          <p:cNvSpPr>
            <a:spLocks noGrp="1"/>
          </p:cNvSpPr>
          <p:nvPr>
            <p:ph type="body" sz="half" idx="60"/>
          </p:nvPr>
        </p:nvSpPr>
        <p:spPr>
          <a:xfrm>
            <a:off x="1918333" y="2409593"/>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8" name="Text Placeholder 3"/>
          <p:cNvSpPr>
            <a:spLocks noGrp="1"/>
          </p:cNvSpPr>
          <p:nvPr>
            <p:ph type="body" sz="half" idx="70"/>
          </p:nvPr>
        </p:nvSpPr>
        <p:spPr>
          <a:xfrm>
            <a:off x="4823470" y="1950547"/>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9" name="Text Placeholder 3"/>
          <p:cNvSpPr>
            <a:spLocks noGrp="1"/>
          </p:cNvSpPr>
          <p:nvPr>
            <p:ph type="body" sz="half" idx="71"/>
          </p:nvPr>
        </p:nvSpPr>
        <p:spPr>
          <a:xfrm>
            <a:off x="1947403" y="3335744"/>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0" name="Text Placeholder 3"/>
          <p:cNvSpPr>
            <a:spLocks noGrp="1"/>
          </p:cNvSpPr>
          <p:nvPr>
            <p:ph type="body" sz="half" idx="72"/>
          </p:nvPr>
        </p:nvSpPr>
        <p:spPr>
          <a:xfrm>
            <a:off x="4852540" y="2876698"/>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1" name="Text Placeholder 3"/>
          <p:cNvSpPr>
            <a:spLocks noGrp="1"/>
          </p:cNvSpPr>
          <p:nvPr>
            <p:ph type="body" sz="half" idx="73"/>
          </p:nvPr>
        </p:nvSpPr>
        <p:spPr>
          <a:xfrm>
            <a:off x="1918333" y="4244279"/>
            <a:ext cx="4912230" cy="311021"/>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2" name="Text Placeholder 3"/>
          <p:cNvSpPr>
            <a:spLocks noGrp="1"/>
          </p:cNvSpPr>
          <p:nvPr>
            <p:ph type="body" sz="half" idx="74"/>
          </p:nvPr>
        </p:nvSpPr>
        <p:spPr>
          <a:xfrm>
            <a:off x="4823470" y="3785233"/>
            <a:ext cx="2007093" cy="424771"/>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3" name="Text Placeholder 3"/>
          <p:cNvSpPr>
            <a:spLocks noGrp="1"/>
          </p:cNvSpPr>
          <p:nvPr>
            <p:ph type="body" sz="half" idx="75"/>
          </p:nvPr>
        </p:nvSpPr>
        <p:spPr>
          <a:xfrm>
            <a:off x="1947403" y="5152814"/>
            <a:ext cx="4912230" cy="282746"/>
          </a:xfrm>
          <a:prstGeom prst="rect">
            <a:avLst/>
          </a:prstGeom>
        </p:spPr>
        <p:txBody>
          <a:bodyPr/>
          <a:lstStyle>
            <a:lvl1pPr marL="0" indent="0" algn="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4" name="Text Placeholder 3"/>
          <p:cNvSpPr>
            <a:spLocks noGrp="1"/>
          </p:cNvSpPr>
          <p:nvPr>
            <p:ph type="body" sz="half" idx="76"/>
          </p:nvPr>
        </p:nvSpPr>
        <p:spPr>
          <a:xfrm>
            <a:off x="4852540" y="4698939"/>
            <a:ext cx="2007093" cy="386155"/>
          </a:xfrm>
          <a:prstGeom prst="rect">
            <a:avLst/>
          </a:prstGeom>
        </p:spPr>
        <p:txBody>
          <a:bodyPr/>
          <a:lstStyle>
            <a:lvl1pPr marL="0" indent="0" algn="r">
              <a:buNone/>
              <a:defRPr sz="24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grpSp>
        <p:nvGrpSpPr>
          <p:cNvPr id="21" name="Group 32"/>
          <p:cNvGrpSpPr>
            <a:grpSpLocks/>
          </p:cNvGrpSpPr>
          <p:nvPr userDrawn="1"/>
        </p:nvGrpSpPr>
        <p:grpSpPr bwMode="auto">
          <a:xfrm>
            <a:off x="9656513" y="970003"/>
            <a:ext cx="1510748" cy="5353523"/>
            <a:chOff x="0" y="0"/>
            <a:chExt cx="1892301" cy="6705603"/>
          </a:xfrm>
          <a:solidFill>
            <a:srgbClr val="4371C3"/>
          </a:solidFill>
        </p:grpSpPr>
        <p:sp>
          <p:nvSpPr>
            <p:cNvPr id="24" name="AutoShape 33"/>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4"/>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5"/>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7" name="AutoShape 36"/>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dissolve">
                                      <p:cBhvr>
                                        <p:cTn id="23" dur="500"/>
                                        <p:tgtEl>
                                          <p:spTgt spid="33"/>
                                        </p:tgtEl>
                                      </p:cBhvr>
                                    </p:animEffect>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7873" y="57033"/>
            <a:ext cx="2869958" cy="6752842"/>
          </a:xfrm>
          <a:prstGeom prst="rect">
            <a:avLst/>
          </a:prstGeom>
        </p:spPr>
      </p:pic>
      <p:sp>
        <p:nvSpPr>
          <p:cNvPr id="5" name="Title 1"/>
          <p:cNvSpPr>
            <a:spLocks noGrp="1"/>
          </p:cNvSpPr>
          <p:nvPr>
            <p:ph type="title"/>
          </p:nvPr>
        </p:nvSpPr>
        <p:spPr>
          <a:xfrm>
            <a:off x="838200" y="365125"/>
            <a:ext cx="10515600" cy="1325563"/>
          </a:xfrm>
        </p:spPr>
        <p:txBody>
          <a:bodyPr/>
          <a:lstStyle/>
          <a:p>
            <a:r>
              <a:rPr lang="en-US"/>
              <a:t>Click to edit Master title style</a:t>
            </a:r>
          </a:p>
        </p:txBody>
      </p:sp>
    </p:spTree>
    <p:extLst>
      <p:ext uri="{BB962C8B-B14F-4D97-AF65-F5344CB8AC3E}">
        <p14:creationId xmlns:p14="http://schemas.microsoft.com/office/powerpoint/2010/main" val="15820019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5" name="Title 1"/>
          <p:cNvSpPr>
            <a:spLocks noGrp="1"/>
          </p:cNvSpPr>
          <p:nvPr>
            <p:ph type="title"/>
          </p:nvPr>
        </p:nvSpPr>
        <p:spPr>
          <a:xfrm>
            <a:off x="838200" y="365125"/>
            <a:ext cx="10515600" cy="1325563"/>
          </a:xfrm>
        </p:spPr>
        <p:txBody>
          <a:bodyPr/>
          <a:lstStyle/>
          <a:p>
            <a:r>
              <a:rPr lang="en-US"/>
              <a:t>Click to edit Master title style</a:t>
            </a:r>
          </a:p>
        </p:txBody>
      </p:sp>
      <p:sp>
        <p:nvSpPr>
          <p:cNvPr id="9" name="AutoShape 8"/>
          <p:cNvSpPr>
            <a:spLocks/>
          </p:cNvSpPr>
          <p:nvPr userDrawn="1"/>
        </p:nvSpPr>
        <p:spPr bwMode="auto">
          <a:xfrm>
            <a:off x="5931659" y="426092"/>
            <a:ext cx="3340100" cy="33416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0" name="AutoShape 14"/>
          <p:cNvSpPr>
            <a:spLocks/>
          </p:cNvSpPr>
          <p:nvPr userDrawn="1"/>
        </p:nvSpPr>
        <p:spPr bwMode="auto">
          <a:xfrm>
            <a:off x="9322559" y="2610492"/>
            <a:ext cx="4914900" cy="4914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alpha val="79999"/>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1" name="AutoShape 16"/>
          <p:cNvSpPr>
            <a:spLocks/>
          </p:cNvSpPr>
          <p:nvPr userDrawn="1"/>
        </p:nvSpPr>
        <p:spPr bwMode="auto">
          <a:xfrm>
            <a:off x="8458959" y="8037"/>
            <a:ext cx="3833813" cy="3836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2" name="AutoShape 31"/>
          <p:cNvSpPr>
            <a:spLocks/>
          </p:cNvSpPr>
          <p:nvPr userDrawn="1"/>
        </p:nvSpPr>
        <p:spPr bwMode="auto">
          <a:xfrm>
            <a:off x="6749222" y="3977329"/>
            <a:ext cx="1092200" cy="1090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lumMod val="60000"/>
              <a:lumOff val="40000"/>
              <a:alpha val="79999"/>
            </a:schemeClr>
          </a:solidFill>
          <a:ln>
            <a:noFill/>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600"/>
                            </p:stCondLst>
                            <p:childTnLst>
                              <p:par>
                                <p:cTn id="9" presetID="9" presetClass="entr" presetSubtype="0" fill="hold" nodeType="afterEffect">
                                  <p:stCondLst>
                                    <p:cond delay="10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5" name="Rectangle 14"/>
          <p:cNvSpPr/>
          <p:nvPr userDrawn="1"/>
        </p:nvSpPr>
        <p:spPr>
          <a:xfrm>
            <a:off x="0" y="8184"/>
            <a:ext cx="12192000" cy="34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16" name="Title 1"/>
          <p:cNvSpPr txBox="1">
            <a:spLocks/>
          </p:cNvSpPr>
          <p:nvPr userDrawn="1"/>
        </p:nvSpPr>
        <p:spPr>
          <a:xfrm>
            <a:off x="1588743" y="1374971"/>
            <a:ext cx="3868781" cy="34137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500" b="1" kern="1200">
                <a:solidFill>
                  <a:schemeClr val="tx1"/>
                </a:solidFill>
                <a:latin typeface="+mj-lt"/>
                <a:ea typeface="+mj-ea"/>
                <a:cs typeface="+mj-cs"/>
              </a:defRPr>
            </a:lvl1pPr>
          </a:lstStyle>
          <a:p>
            <a:pPr algn="ctr">
              <a:defRPr/>
            </a:pPr>
            <a:r>
              <a:rPr lang="en-US" sz="4000" b="0" i="0" dirty="0">
                <a:solidFill>
                  <a:schemeClr val="bg1"/>
                </a:solidFill>
                <a:latin typeface="Avenir Next Medium" charset="0"/>
                <a:ea typeface="Avenir Next Medium" charset="0"/>
                <a:cs typeface="Avenir Next Medium" charset="0"/>
              </a:rPr>
              <a:t>THANK YOU</a:t>
            </a:r>
            <a:endParaRPr lang="en-US" sz="4000" b="0" i="0" dirty="0">
              <a:solidFill>
                <a:schemeClr val="tx2"/>
              </a:solidFill>
              <a:latin typeface="Avenir Next Medium" charset="0"/>
              <a:ea typeface="Avenir Next Medium" charset="0"/>
              <a:cs typeface="Avenir Next Medium" charset="0"/>
            </a:endParaRPr>
          </a:p>
        </p:txBody>
      </p:sp>
      <p:sp>
        <p:nvSpPr>
          <p:cNvPr id="20" name="Picture Placeholder 6"/>
          <p:cNvSpPr>
            <a:spLocks noGrp="1" noChangeAspect="1"/>
          </p:cNvSpPr>
          <p:nvPr>
            <p:ph type="pic" sz="quarter" idx="11"/>
          </p:nvPr>
        </p:nvSpPr>
        <p:spPr>
          <a:xfrm>
            <a:off x="1290094" y="21373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1" name="Picture Placeholder 6"/>
          <p:cNvSpPr>
            <a:spLocks noGrp="1" noChangeAspect="1"/>
          </p:cNvSpPr>
          <p:nvPr>
            <p:ph type="pic" sz="quarter" idx="12"/>
          </p:nvPr>
        </p:nvSpPr>
        <p:spPr>
          <a:xfrm>
            <a:off x="3804161" y="21373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2" name="Picture Placeholder 6"/>
          <p:cNvSpPr>
            <a:spLocks noGrp="1" noChangeAspect="1"/>
          </p:cNvSpPr>
          <p:nvPr>
            <p:ph type="pic" sz="quarter" idx="13"/>
          </p:nvPr>
        </p:nvSpPr>
        <p:spPr>
          <a:xfrm>
            <a:off x="6263480" y="21373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3" name="Picture Placeholder 6"/>
          <p:cNvSpPr>
            <a:spLocks noGrp="1" noChangeAspect="1"/>
          </p:cNvSpPr>
          <p:nvPr>
            <p:ph type="pic" sz="quarter" idx="14"/>
          </p:nvPr>
        </p:nvSpPr>
        <p:spPr>
          <a:xfrm>
            <a:off x="8597778" y="21373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4" name="Text Placeholder 3"/>
          <p:cNvSpPr>
            <a:spLocks noGrp="1"/>
          </p:cNvSpPr>
          <p:nvPr>
            <p:ph type="body" sz="half" idx="75"/>
          </p:nvPr>
        </p:nvSpPr>
        <p:spPr>
          <a:xfrm>
            <a:off x="1290094" y="47527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Text Placeholder 3"/>
          <p:cNvSpPr>
            <a:spLocks noGrp="1"/>
          </p:cNvSpPr>
          <p:nvPr>
            <p:ph type="body" sz="half" idx="76"/>
          </p:nvPr>
        </p:nvSpPr>
        <p:spPr>
          <a:xfrm>
            <a:off x="1290095" y="42988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3"/>
          <p:cNvSpPr>
            <a:spLocks noGrp="1"/>
          </p:cNvSpPr>
          <p:nvPr>
            <p:ph type="body" sz="half" idx="77"/>
          </p:nvPr>
        </p:nvSpPr>
        <p:spPr>
          <a:xfrm>
            <a:off x="3753561" y="47527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7" name="Text Placeholder 3"/>
          <p:cNvSpPr>
            <a:spLocks noGrp="1"/>
          </p:cNvSpPr>
          <p:nvPr>
            <p:ph type="body" sz="half" idx="78"/>
          </p:nvPr>
        </p:nvSpPr>
        <p:spPr>
          <a:xfrm>
            <a:off x="3753562" y="42988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8" name="Text Placeholder 3"/>
          <p:cNvSpPr>
            <a:spLocks noGrp="1"/>
          </p:cNvSpPr>
          <p:nvPr>
            <p:ph type="body" sz="half" idx="79"/>
          </p:nvPr>
        </p:nvSpPr>
        <p:spPr>
          <a:xfrm>
            <a:off x="6212880" y="47527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9" name="Text Placeholder 3"/>
          <p:cNvSpPr>
            <a:spLocks noGrp="1"/>
          </p:cNvSpPr>
          <p:nvPr>
            <p:ph type="body" sz="half" idx="80"/>
          </p:nvPr>
        </p:nvSpPr>
        <p:spPr>
          <a:xfrm>
            <a:off x="6212881" y="42988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0" name="Text Placeholder 3"/>
          <p:cNvSpPr>
            <a:spLocks noGrp="1"/>
          </p:cNvSpPr>
          <p:nvPr>
            <p:ph type="body" sz="half" idx="81"/>
          </p:nvPr>
        </p:nvSpPr>
        <p:spPr>
          <a:xfrm>
            <a:off x="8672198" y="47527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1" name="Text Placeholder 3"/>
          <p:cNvSpPr>
            <a:spLocks noGrp="1"/>
          </p:cNvSpPr>
          <p:nvPr>
            <p:ph type="body" sz="half" idx="82"/>
          </p:nvPr>
        </p:nvSpPr>
        <p:spPr>
          <a:xfrm>
            <a:off x="8672199" y="42988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ext uri="{BB962C8B-B14F-4D97-AF65-F5344CB8AC3E}">
        <p14:creationId xmlns:p14="http://schemas.microsoft.com/office/powerpoint/2010/main" val="5947978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19" name="Rectangle 18"/>
          <p:cNvSpPr/>
          <p:nvPr userDrawn="1"/>
        </p:nvSpPr>
        <p:spPr>
          <a:xfrm>
            <a:off x="0" y="0"/>
            <a:ext cx="12192000" cy="37371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16" name="Title 1"/>
          <p:cNvSpPr txBox="1">
            <a:spLocks/>
          </p:cNvSpPr>
          <p:nvPr userDrawn="1"/>
        </p:nvSpPr>
        <p:spPr>
          <a:xfrm>
            <a:off x="1588743" y="1374971"/>
            <a:ext cx="3868781" cy="34137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500" b="1" kern="1200">
                <a:solidFill>
                  <a:schemeClr val="tx1"/>
                </a:solidFill>
                <a:latin typeface="+mj-lt"/>
                <a:ea typeface="+mj-ea"/>
                <a:cs typeface="+mj-cs"/>
              </a:defRPr>
            </a:lvl1pPr>
          </a:lstStyle>
          <a:p>
            <a:pPr algn="ctr">
              <a:defRPr/>
            </a:pPr>
            <a:r>
              <a:rPr lang="en-US" sz="4000" b="1" i="0" dirty="0">
                <a:solidFill>
                  <a:srgbClr val="4371C3"/>
                </a:solidFill>
                <a:latin typeface="Avenir Next Demi Bold" charset="0"/>
                <a:ea typeface="Avenir Next Demi Bold" charset="0"/>
                <a:cs typeface="Avenir Next Demi Bold" charset="0"/>
              </a:rPr>
              <a:t>THANK YOU</a:t>
            </a:r>
          </a:p>
        </p:txBody>
      </p:sp>
      <p:sp>
        <p:nvSpPr>
          <p:cNvPr id="18" name="TextBox 17"/>
          <p:cNvSpPr txBox="1"/>
          <p:nvPr userDrawn="1"/>
        </p:nvSpPr>
        <p:spPr>
          <a:xfrm>
            <a:off x="6506677" y="1130160"/>
            <a:ext cx="3426594" cy="830997"/>
          </a:xfrm>
          <a:prstGeom prst="rect">
            <a:avLst/>
          </a:prstGeom>
          <a:noFill/>
        </p:spPr>
        <p:txBody>
          <a:bodyPr wrap="square" rtlCol="0">
            <a:spAutoFit/>
          </a:bodyPr>
          <a:lstStyle/>
          <a:p>
            <a:pPr>
              <a:lnSpc>
                <a:spcPct val="100000"/>
              </a:lnSpc>
            </a:pPr>
            <a:r>
              <a:rPr lang="en-US" sz="1600" b="1" i="0" dirty="0">
                <a:solidFill>
                  <a:srgbClr val="4371C3"/>
                </a:solidFill>
                <a:latin typeface="Avenir Next Demi Bold" charset="0"/>
                <a:ea typeface="Avenir Next Demi Bold" charset="0"/>
                <a:cs typeface="Avenir Next Demi Bold" charset="0"/>
              </a:rPr>
              <a:t>Blue Moon Digital,</a:t>
            </a:r>
            <a:r>
              <a:rPr lang="en-US" sz="1600" b="1" i="0" baseline="0" dirty="0">
                <a:solidFill>
                  <a:srgbClr val="4371C3"/>
                </a:solidFill>
                <a:latin typeface="Avenir Next Demi Bold" charset="0"/>
                <a:ea typeface="Avenir Next Demi Bold" charset="0"/>
                <a:cs typeface="Avenir Next Demi Bold" charset="0"/>
              </a:rPr>
              <a:t> Denver</a:t>
            </a:r>
            <a:br>
              <a:rPr lang="en-US" sz="1600" b="1" i="0" baseline="0" dirty="0">
                <a:solidFill>
                  <a:srgbClr val="4371C3"/>
                </a:solidFill>
                <a:latin typeface="Avenir Next Demi Bold" charset="0"/>
                <a:ea typeface="Avenir Next Demi Bold" charset="0"/>
                <a:cs typeface="Avenir Next Demi Bold" charset="0"/>
              </a:rPr>
            </a:br>
            <a:r>
              <a:rPr lang="en-US" sz="1600" baseline="0" dirty="0">
                <a:solidFill>
                  <a:srgbClr val="4371C3"/>
                </a:solidFill>
                <a:latin typeface="Avenir Next" charset="0"/>
                <a:ea typeface="Avenir Next" charset="0"/>
                <a:cs typeface="Avenir Next" charset="0"/>
              </a:rPr>
              <a:t>1512 Larimer Street, Suite 800</a:t>
            </a:r>
          </a:p>
          <a:p>
            <a:pPr>
              <a:lnSpc>
                <a:spcPct val="100000"/>
              </a:lnSpc>
            </a:pPr>
            <a:r>
              <a:rPr lang="en-US" sz="1600" baseline="0" dirty="0">
                <a:solidFill>
                  <a:srgbClr val="4371C3"/>
                </a:solidFill>
                <a:latin typeface="Avenir Next" charset="0"/>
                <a:ea typeface="Avenir Next" charset="0"/>
                <a:cs typeface="Avenir Next" charset="0"/>
              </a:rPr>
              <a:t>Denver, Colorado 80202</a:t>
            </a:r>
            <a:endParaRPr lang="en-US" sz="1600" dirty="0">
              <a:solidFill>
                <a:srgbClr val="4371C3"/>
              </a:solidFill>
              <a:latin typeface="Avenir Next" charset="0"/>
              <a:ea typeface="Avenir Next" charset="0"/>
              <a:cs typeface="Avenir Next" charset="0"/>
            </a:endParaRPr>
          </a:p>
        </p:txBody>
      </p:sp>
      <p:sp>
        <p:nvSpPr>
          <p:cNvPr id="20" name="Picture Placeholder 6"/>
          <p:cNvSpPr>
            <a:spLocks noGrp="1" noChangeAspect="1"/>
          </p:cNvSpPr>
          <p:nvPr>
            <p:ph type="pic" sz="quarter" idx="11"/>
          </p:nvPr>
        </p:nvSpPr>
        <p:spPr>
          <a:xfrm>
            <a:off x="1409363" y="25945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1" name="Picture Placeholder 6"/>
          <p:cNvSpPr>
            <a:spLocks noGrp="1" noChangeAspect="1"/>
          </p:cNvSpPr>
          <p:nvPr>
            <p:ph type="pic" sz="quarter" idx="12"/>
          </p:nvPr>
        </p:nvSpPr>
        <p:spPr>
          <a:xfrm>
            <a:off x="3923430" y="25945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2" name="Picture Placeholder 6"/>
          <p:cNvSpPr>
            <a:spLocks noGrp="1" noChangeAspect="1"/>
          </p:cNvSpPr>
          <p:nvPr>
            <p:ph type="pic" sz="quarter" idx="13"/>
          </p:nvPr>
        </p:nvSpPr>
        <p:spPr>
          <a:xfrm>
            <a:off x="6382749" y="25945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3" name="Picture Placeholder 6"/>
          <p:cNvSpPr>
            <a:spLocks noGrp="1" noChangeAspect="1"/>
          </p:cNvSpPr>
          <p:nvPr>
            <p:ph type="pic" sz="quarter" idx="14"/>
          </p:nvPr>
        </p:nvSpPr>
        <p:spPr>
          <a:xfrm>
            <a:off x="8717047" y="2594573"/>
            <a:ext cx="1956494" cy="1907169"/>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4" name="Text Placeholder 3"/>
          <p:cNvSpPr>
            <a:spLocks noGrp="1"/>
          </p:cNvSpPr>
          <p:nvPr>
            <p:ph type="body" sz="half" idx="75"/>
          </p:nvPr>
        </p:nvSpPr>
        <p:spPr>
          <a:xfrm>
            <a:off x="1409363" y="52099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Text Placeholder 3"/>
          <p:cNvSpPr>
            <a:spLocks noGrp="1"/>
          </p:cNvSpPr>
          <p:nvPr>
            <p:ph type="body" sz="half" idx="76"/>
          </p:nvPr>
        </p:nvSpPr>
        <p:spPr>
          <a:xfrm>
            <a:off x="1409364" y="47560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3"/>
          <p:cNvSpPr>
            <a:spLocks noGrp="1"/>
          </p:cNvSpPr>
          <p:nvPr>
            <p:ph type="body" sz="half" idx="77"/>
          </p:nvPr>
        </p:nvSpPr>
        <p:spPr>
          <a:xfrm>
            <a:off x="3872830" y="52099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7" name="Text Placeholder 3"/>
          <p:cNvSpPr>
            <a:spLocks noGrp="1"/>
          </p:cNvSpPr>
          <p:nvPr>
            <p:ph type="body" sz="half" idx="78"/>
          </p:nvPr>
        </p:nvSpPr>
        <p:spPr>
          <a:xfrm>
            <a:off x="3872831" y="47560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8" name="Text Placeholder 3"/>
          <p:cNvSpPr>
            <a:spLocks noGrp="1"/>
          </p:cNvSpPr>
          <p:nvPr>
            <p:ph type="body" sz="half" idx="79"/>
          </p:nvPr>
        </p:nvSpPr>
        <p:spPr>
          <a:xfrm>
            <a:off x="6332149" y="52099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9" name="Text Placeholder 3"/>
          <p:cNvSpPr>
            <a:spLocks noGrp="1"/>
          </p:cNvSpPr>
          <p:nvPr>
            <p:ph type="body" sz="half" idx="80"/>
          </p:nvPr>
        </p:nvSpPr>
        <p:spPr>
          <a:xfrm>
            <a:off x="6332150" y="47560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0" name="Text Placeholder 3"/>
          <p:cNvSpPr>
            <a:spLocks noGrp="1"/>
          </p:cNvSpPr>
          <p:nvPr>
            <p:ph type="body" sz="half" idx="81"/>
          </p:nvPr>
        </p:nvSpPr>
        <p:spPr>
          <a:xfrm>
            <a:off x="8791467" y="5209921"/>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1" name="Text Placeholder 3"/>
          <p:cNvSpPr>
            <a:spLocks noGrp="1"/>
          </p:cNvSpPr>
          <p:nvPr>
            <p:ph type="body" sz="half" idx="82"/>
          </p:nvPr>
        </p:nvSpPr>
        <p:spPr>
          <a:xfrm>
            <a:off x="8791468" y="4756047"/>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23" name="Picture Placeholder 6"/>
          <p:cNvSpPr>
            <a:spLocks noGrp="1" noChangeAspect="1"/>
          </p:cNvSpPr>
          <p:nvPr>
            <p:ph type="pic" sz="quarter" idx="14"/>
          </p:nvPr>
        </p:nvSpPr>
        <p:spPr>
          <a:xfrm>
            <a:off x="8877790" y="630295"/>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24" name="Text Placeholder 3"/>
          <p:cNvSpPr>
            <a:spLocks noGrp="1"/>
          </p:cNvSpPr>
          <p:nvPr>
            <p:ph type="body" sz="half" idx="75"/>
          </p:nvPr>
        </p:nvSpPr>
        <p:spPr>
          <a:xfrm>
            <a:off x="1281057" y="3028414"/>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Text Placeholder 3"/>
          <p:cNvSpPr>
            <a:spLocks noGrp="1"/>
          </p:cNvSpPr>
          <p:nvPr>
            <p:ph type="body" sz="half" idx="76"/>
          </p:nvPr>
        </p:nvSpPr>
        <p:spPr>
          <a:xfrm>
            <a:off x="1281058" y="2574540"/>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6" name="Text Placeholder 3"/>
          <p:cNvSpPr>
            <a:spLocks noGrp="1"/>
          </p:cNvSpPr>
          <p:nvPr>
            <p:ph type="body" sz="half" idx="77"/>
          </p:nvPr>
        </p:nvSpPr>
        <p:spPr>
          <a:xfrm>
            <a:off x="3744524" y="3028414"/>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7" name="Text Placeholder 3"/>
          <p:cNvSpPr>
            <a:spLocks noGrp="1"/>
          </p:cNvSpPr>
          <p:nvPr>
            <p:ph type="body" sz="half" idx="78"/>
          </p:nvPr>
        </p:nvSpPr>
        <p:spPr>
          <a:xfrm>
            <a:off x="3744525" y="2574540"/>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28" name="Text Placeholder 3"/>
          <p:cNvSpPr>
            <a:spLocks noGrp="1"/>
          </p:cNvSpPr>
          <p:nvPr>
            <p:ph type="body" sz="half" idx="79"/>
          </p:nvPr>
        </p:nvSpPr>
        <p:spPr>
          <a:xfrm>
            <a:off x="6203843" y="3028414"/>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9" name="Text Placeholder 3"/>
          <p:cNvSpPr>
            <a:spLocks noGrp="1"/>
          </p:cNvSpPr>
          <p:nvPr>
            <p:ph type="body" sz="half" idx="80"/>
          </p:nvPr>
        </p:nvSpPr>
        <p:spPr>
          <a:xfrm>
            <a:off x="6203844" y="2574540"/>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30" name="Text Placeholder 3"/>
          <p:cNvSpPr>
            <a:spLocks noGrp="1"/>
          </p:cNvSpPr>
          <p:nvPr>
            <p:ph type="body" sz="half" idx="81"/>
          </p:nvPr>
        </p:nvSpPr>
        <p:spPr>
          <a:xfrm>
            <a:off x="8663161" y="3028414"/>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1" name="Text Placeholder 3"/>
          <p:cNvSpPr>
            <a:spLocks noGrp="1"/>
          </p:cNvSpPr>
          <p:nvPr>
            <p:ph type="body" sz="half" idx="82"/>
          </p:nvPr>
        </p:nvSpPr>
        <p:spPr>
          <a:xfrm>
            <a:off x="8663162" y="2574540"/>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44" name="Picture Placeholder 6"/>
          <p:cNvSpPr>
            <a:spLocks noGrp="1" noChangeAspect="1"/>
          </p:cNvSpPr>
          <p:nvPr>
            <p:ph type="pic" sz="quarter" idx="83"/>
          </p:nvPr>
        </p:nvSpPr>
        <p:spPr>
          <a:xfrm>
            <a:off x="6398920" y="630295"/>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45" name="Picture Placeholder 6"/>
          <p:cNvSpPr>
            <a:spLocks noGrp="1" noChangeAspect="1"/>
          </p:cNvSpPr>
          <p:nvPr>
            <p:ph type="pic" sz="quarter" idx="84"/>
          </p:nvPr>
        </p:nvSpPr>
        <p:spPr>
          <a:xfrm>
            <a:off x="3939601" y="630295"/>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46" name="Picture Placeholder 6"/>
          <p:cNvSpPr>
            <a:spLocks noGrp="1" noChangeAspect="1"/>
          </p:cNvSpPr>
          <p:nvPr>
            <p:ph type="pic" sz="quarter" idx="85"/>
          </p:nvPr>
        </p:nvSpPr>
        <p:spPr>
          <a:xfrm>
            <a:off x="1620614" y="630295"/>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48" name="Text Placeholder 3"/>
          <p:cNvSpPr>
            <a:spLocks noGrp="1"/>
          </p:cNvSpPr>
          <p:nvPr>
            <p:ph type="body" sz="half" idx="87"/>
          </p:nvPr>
        </p:nvSpPr>
        <p:spPr>
          <a:xfrm>
            <a:off x="2284604" y="6004470"/>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9" name="Text Placeholder 3"/>
          <p:cNvSpPr>
            <a:spLocks noGrp="1"/>
          </p:cNvSpPr>
          <p:nvPr>
            <p:ph type="body" sz="half" idx="88"/>
          </p:nvPr>
        </p:nvSpPr>
        <p:spPr>
          <a:xfrm>
            <a:off x="2284605" y="5550596"/>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50" name="Text Placeholder 3"/>
          <p:cNvSpPr>
            <a:spLocks noGrp="1"/>
          </p:cNvSpPr>
          <p:nvPr>
            <p:ph type="body" sz="half" idx="89"/>
          </p:nvPr>
        </p:nvSpPr>
        <p:spPr>
          <a:xfrm>
            <a:off x="4748071" y="6004470"/>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1" name="Text Placeholder 3"/>
          <p:cNvSpPr>
            <a:spLocks noGrp="1"/>
          </p:cNvSpPr>
          <p:nvPr>
            <p:ph type="body" sz="half" idx="90"/>
          </p:nvPr>
        </p:nvSpPr>
        <p:spPr>
          <a:xfrm>
            <a:off x="4748072" y="5550596"/>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52" name="Text Placeholder 3"/>
          <p:cNvSpPr>
            <a:spLocks noGrp="1"/>
          </p:cNvSpPr>
          <p:nvPr>
            <p:ph type="body" sz="half" idx="91"/>
          </p:nvPr>
        </p:nvSpPr>
        <p:spPr>
          <a:xfrm>
            <a:off x="7207390" y="6004470"/>
            <a:ext cx="2007093" cy="430403"/>
          </a:xfrm>
          <a:prstGeom prst="rect">
            <a:avLst/>
          </a:prstGeom>
        </p:spPr>
        <p:txBody>
          <a:bodyPr/>
          <a:lstStyle>
            <a:lvl1pPr marL="0" indent="0" algn="ctr">
              <a:buNone/>
              <a:defRPr sz="1400">
                <a:solidFill>
                  <a:schemeClr val="tx1">
                    <a:lumMod val="50000"/>
                  </a:schemeClr>
                </a:solidFill>
                <a:latin typeface="Avenir Next" charset="0"/>
                <a:ea typeface="Avenir Next" charset="0"/>
                <a:cs typeface="Avenir Nex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3" name="Text Placeholder 3"/>
          <p:cNvSpPr>
            <a:spLocks noGrp="1"/>
          </p:cNvSpPr>
          <p:nvPr>
            <p:ph type="body" sz="half" idx="92"/>
          </p:nvPr>
        </p:nvSpPr>
        <p:spPr>
          <a:xfrm>
            <a:off x="7207391" y="5550596"/>
            <a:ext cx="2007093" cy="386155"/>
          </a:xfrm>
          <a:prstGeom prst="rect">
            <a:avLst/>
          </a:prstGeom>
        </p:spPr>
        <p:txBody>
          <a:bodyPr/>
          <a:lstStyle>
            <a:lvl1pPr marL="0" indent="0" algn="ctr">
              <a:buNone/>
              <a:defRPr sz="1600" b="0" i="0">
                <a:solidFill>
                  <a:schemeClr val="tx2"/>
                </a:solidFill>
                <a:latin typeface="Avenir Next Medium" charset="0"/>
                <a:ea typeface="Avenir Next Medium" charset="0"/>
                <a:cs typeface="Avenir Next Medium"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a:t>
            </a:r>
          </a:p>
        </p:txBody>
      </p:sp>
      <p:sp>
        <p:nvSpPr>
          <p:cNvPr id="56" name="Picture Placeholder 6"/>
          <p:cNvSpPr>
            <a:spLocks noGrp="1" noChangeAspect="1"/>
          </p:cNvSpPr>
          <p:nvPr>
            <p:ph type="pic" sz="quarter" idx="95"/>
          </p:nvPr>
        </p:nvSpPr>
        <p:spPr>
          <a:xfrm>
            <a:off x="7402467" y="3606351"/>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57" name="Picture Placeholder 6"/>
          <p:cNvSpPr>
            <a:spLocks noGrp="1" noChangeAspect="1"/>
          </p:cNvSpPr>
          <p:nvPr>
            <p:ph type="pic" sz="quarter" idx="96"/>
          </p:nvPr>
        </p:nvSpPr>
        <p:spPr>
          <a:xfrm>
            <a:off x="4943148" y="3606351"/>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
        <p:nvSpPr>
          <p:cNvPr id="58" name="Picture Placeholder 6"/>
          <p:cNvSpPr>
            <a:spLocks noGrp="1" noChangeAspect="1"/>
          </p:cNvSpPr>
          <p:nvPr>
            <p:ph type="pic" sz="quarter" idx="97"/>
          </p:nvPr>
        </p:nvSpPr>
        <p:spPr>
          <a:xfrm>
            <a:off x="2624161" y="3606351"/>
            <a:ext cx="1616937" cy="1576173"/>
          </a:xfrm>
          <a:prstGeom prst="ellipse">
            <a:avLst/>
          </a:prstGeom>
          <a:ln w="76200">
            <a:solidFill>
              <a:srgbClr val="4371C3"/>
            </a:solidFill>
          </a:ln>
        </p:spPr>
        <p:txBody>
          <a:bodyPr rtlCol="0">
            <a:normAutofit/>
          </a:bodyPr>
          <a:lstStyle>
            <a:lvl1pPr algn="ctr">
              <a:buFontTx/>
              <a:buNone/>
              <a:defRPr sz="700" baseline="0">
                <a:solidFill>
                  <a:schemeClr val="tx1">
                    <a:lumMod val="60000"/>
                    <a:lumOff val="40000"/>
                  </a:schemeClr>
                </a:solidFill>
              </a:defRPr>
            </a:lvl1pPr>
          </a:lstStyle>
          <a:p>
            <a:pPr lvl="0"/>
            <a:r>
              <a:rPr lang="en-US" noProof="0" dirty="0"/>
              <a:t>Click icon to add picture</a:t>
            </a:r>
            <a:endParaRPr lang="tr-TR" noProof="0"/>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8" name="Rectangle 7"/>
          <p:cNvSpPr/>
          <p:nvPr userDrawn="1"/>
        </p:nvSpPr>
        <p:spPr>
          <a:xfrm>
            <a:off x="0" y="8184"/>
            <a:ext cx="12192000" cy="34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userDrawn="1"/>
        </p:nvSpPr>
        <p:spPr>
          <a:xfrm>
            <a:off x="2027655" y="1690688"/>
            <a:ext cx="7844839" cy="692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500" b="1" kern="1200">
                <a:solidFill>
                  <a:schemeClr val="tx1"/>
                </a:solidFill>
                <a:latin typeface="+mj-lt"/>
                <a:ea typeface="+mj-ea"/>
                <a:cs typeface="+mj-cs"/>
              </a:defRPr>
            </a:lvl1pPr>
          </a:lstStyle>
          <a:p>
            <a:pPr algn="ctr">
              <a:defRPr/>
            </a:pPr>
            <a:r>
              <a:rPr lang="en-US" sz="5000" b="0" i="0" dirty="0">
                <a:solidFill>
                  <a:schemeClr val="bg1"/>
                </a:solidFill>
                <a:latin typeface="Avenir Next Medium" charset="0"/>
                <a:ea typeface="Avenir Next Medium" charset="0"/>
                <a:cs typeface="Avenir Next Medium" charset="0"/>
              </a:rPr>
              <a:t>THANK YOU</a:t>
            </a:r>
            <a:endParaRPr lang="en-US" sz="5000" b="0" i="0" dirty="0">
              <a:solidFill>
                <a:schemeClr val="tx2"/>
              </a:solidFill>
              <a:latin typeface="Avenir Next Medium" charset="0"/>
              <a:ea typeface="Avenir Next Medium" charset="0"/>
              <a:cs typeface="Avenir Next Medium" charset="0"/>
            </a:endParaRPr>
          </a:p>
        </p:txBody>
      </p:sp>
      <p:sp>
        <p:nvSpPr>
          <p:cNvPr id="10" name="TextBox 9"/>
          <p:cNvSpPr txBox="1"/>
          <p:nvPr userDrawn="1"/>
        </p:nvSpPr>
        <p:spPr>
          <a:xfrm>
            <a:off x="4772423" y="4528481"/>
            <a:ext cx="3426594" cy="1107996"/>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Blue Moon Digital,</a:t>
            </a:r>
            <a:r>
              <a:rPr lang="en-US" sz="1600" b="0" i="0" baseline="0" dirty="0">
                <a:solidFill>
                  <a:schemeClr val="tx2"/>
                </a:solidFill>
                <a:latin typeface="Avenir Next Medium" charset="0"/>
                <a:ea typeface="Avenir Next Medium" charset="0"/>
                <a:cs typeface="Avenir Next Medium" charset="0"/>
              </a:rPr>
              <a:t> Denver</a:t>
            </a:r>
            <a:br>
              <a:rPr lang="en-US" sz="1600" baseline="0" dirty="0">
                <a:solidFill>
                  <a:schemeClr val="tx2"/>
                </a:solidFill>
                <a:latin typeface="Avenir Next" charset="0"/>
                <a:ea typeface="Avenir Next" charset="0"/>
                <a:cs typeface="Avenir Next" charset="0"/>
              </a:rPr>
            </a:br>
            <a:r>
              <a:rPr lang="en-US" sz="1600" baseline="0" dirty="0">
                <a:solidFill>
                  <a:srgbClr val="A5A5A5"/>
                </a:solidFill>
                <a:latin typeface="Avenir Next" charset="0"/>
                <a:ea typeface="Avenir Next" charset="0"/>
                <a:cs typeface="Avenir Next" charset="0"/>
              </a:rPr>
              <a:t>1512 Larimer Street, Suite 800</a:t>
            </a:r>
          </a:p>
          <a:p>
            <a:pPr>
              <a:lnSpc>
                <a:spcPct val="100000"/>
              </a:lnSpc>
            </a:pPr>
            <a:r>
              <a:rPr lang="en-US" sz="1600" baseline="0" dirty="0">
                <a:solidFill>
                  <a:srgbClr val="A5A5A5"/>
                </a:solidFill>
                <a:latin typeface="Avenir Next" charset="0"/>
                <a:ea typeface="Avenir Next" charset="0"/>
                <a:cs typeface="Avenir Next" charset="0"/>
              </a:rPr>
              <a:t>Denver, Colorado 80202</a:t>
            </a:r>
            <a:br>
              <a:rPr lang="en-US" sz="1600" baseline="0" dirty="0">
                <a:solidFill>
                  <a:srgbClr val="A5A5A5"/>
                </a:solidFill>
                <a:latin typeface="Avenir Next" charset="0"/>
                <a:ea typeface="Avenir Next" charset="0"/>
                <a:cs typeface="Avenir Next" charset="0"/>
              </a:rPr>
            </a:br>
            <a:r>
              <a:rPr lang="hr-HR" sz="1800" b="0" i="0" kern="1200" dirty="0">
                <a:solidFill>
                  <a:schemeClr val="tx1"/>
                </a:solidFill>
                <a:effectLst/>
                <a:latin typeface="+mn-lt"/>
                <a:ea typeface="+mn-ea"/>
                <a:cs typeface="+mn-cs"/>
              </a:rPr>
              <a:t> Tel: </a:t>
            </a:r>
            <a:r>
              <a:rPr lang="hr-HR" sz="1800" b="0" i="0" u="none" strike="noStrike" kern="1200" dirty="0">
                <a:solidFill>
                  <a:schemeClr val="tx1"/>
                </a:solidFill>
                <a:effectLst/>
                <a:latin typeface="+mn-lt"/>
                <a:ea typeface="+mn-ea"/>
                <a:cs typeface="+mn-cs"/>
                <a:hlinkClick r:id="rId2"/>
              </a:rPr>
              <a:t>+1.720.485.6503</a:t>
            </a:r>
            <a:endParaRPr lang="en-US" sz="1600" dirty="0">
              <a:solidFill>
                <a:srgbClr val="A5A5A5"/>
              </a:solidFill>
              <a:latin typeface="Avenir Next" charset="0"/>
              <a:ea typeface="Avenir Next" charset="0"/>
              <a:cs typeface="Avenir Next" charset="0"/>
            </a:endParaRPr>
          </a:p>
        </p:txBody>
      </p:sp>
      <p:sp>
        <p:nvSpPr>
          <p:cNvPr id="11" name="TextBox 10"/>
          <p:cNvSpPr txBox="1"/>
          <p:nvPr userDrawn="1"/>
        </p:nvSpPr>
        <p:spPr>
          <a:xfrm>
            <a:off x="8347910" y="4532011"/>
            <a:ext cx="3426594" cy="1107996"/>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Blue Moon Digital,</a:t>
            </a:r>
            <a:r>
              <a:rPr lang="en-US" sz="1600" b="0" i="0" baseline="0" dirty="0">
                <a:solidFill>
                  <a:schemeClr val="tx2"/>
                </a:solidFill>
                <a:latin typeface="Avenir Next Medium" charset="0"/>
                <a:ea typeface="Avenir Next Medium" charset="0"/>
                <a:cs typeface="Avenir Next Medium" charset="0"/>
              </a:rPr>
              <a:t> NYC</a:t>
            </a:r>
            <a:br>
              <a:rPr lang="en-US" sz="1600" b="0" i="0" baseline="0" dirty="0">
                <a:solidFill>
                  <a:schemeClr val="tx2"/>
                </a:solidFill>
                <a:latin typeface="Avenir Next Medium" charset="0"/>
                <a:ea typeface="Avenir Next Medium" charset="0"/>
                <a:cs typeface="Avenir Next Medium" charset="0"/>
              </a:rPr>
            </a:br>
            <a:r>
              <a:rPr lang="en-US" sz="1600" baseline="0" dirty="0">
                <a:solidFill>
                  <a:srgbClr val="A5A5A5"/>
                </a:solidFill>
                <a:latin typeface="Avenir Next" charset="0"/>
                <a:ea typeface="Avenir Next" charset="0"/>
                <a:cs typeface="Avenir Next" charset="0"/>
              </a:rPr>
              <a:t>234 5</a:t>
            </a:r>
            <a:r>
              <a:rPr lang="en-US" sz="1600" baseline="30000" dirty="0">
                <a:solidFill>
                  <a:srgbClr val="A5A5A5"/>
                </a:solidFill>
                <a:latin typeface="Avenir Next" charset="0"/>
                <a:ea typeface="Avenir Next" charset="0"/>
                <a:cs typeface="Avenir Next" charset="0"/>
              </a:rPr>
              <a:t>th</a:t>
            </a:r>
            <a:r>
              <a:rPr lang="en-US" sz="1600" baseline="0" dirty="0">
                <a:solidFill>
                  <a:srgbClr val="A5A5A5"/>
                </a:solidFill>
                <a:latin typeface="Avenir Next" charset="0"/>
                <a:ea typeface="Avenir Next" charset="0"/>
                <a:cs typeface="Avenir Next" charset="0"/>
              </a:rPr>
              <a:t> Ave., Suite 513</a:t>
            </a:r>
          </a:p>
          <a:p>
            <a:pPr>
              <a:lnSpc>
                <a:spcPct val="100000"/>
              </a:lnSpc>
            </a:pPr>
            <a:r>
              <a:rPr lang="en-US" sz="1600" baseline="0" dirty="0">
                <a:solidFill>
                  <a:srgbClr val="A5A5A5"/>
                </a:solidFill>
                <a:latin typeface="Avenir Next" charset="0"/>
                <a:ea typeface="Avenir Next" charset="0"/>
                <a:cs typeface="Avenir Next" charset="0"/>
              </a:rPr>
              <a:t>New York, New York 10001</a:t>
            </a:r>
            <a:br>
              <a:rPr lang="en-US" sz="1600" baseline="0" dirty="0">
                <a:solidFill>
                  <a:srgbClr val="A5A5A5"/>
                </a:solidFill>
                <a:latin typeface="Avenir Next" charset="0"/>
                <a:ea typeface="Avenir Next" charset="0"/>
                <a:cs typeface="Avenir Next" charset="0"/>
              </a:rPr>
            </a:br>
            <a:r>
              <a:rPr lang="hr-HR" sz="1800" b="0" i="0" kern="1200" dirty="0">
                <a:solidFill>
                  <a:schemeClr val="tx1"/>
                </a:solidFill>
                <a:effectLst/>
                <a:latin typeface="+mn-lt"/>
                <a:ea typeface="+mn-ea"/>
                <a:cs typeface="+mn-cs"/>
              </a:rPr>
              <a:t> Tel: </a:t>
            </a:r>
            <a:r>
              <a:rPr lang="hr-HR" sz="1800" b="0" i="0" u="none" strike="noStrike" kern="1200" dirty="0">
                <a:solidFill>
                  <a:schemeClr val="tx1"/>
                </a:solidFill>
                <a:effectLst/>
                <a:latin typeface="+mn-lt"/>
                <a:ea typeface="+mn-ea"/>
                <a:cs typeface="+mn-cs"/>
                <a:hlinkClick r:id="rId3"/>
              </a:rPr>
              <a:t>+1.646.415.9312</a:t>
            </a:r>
            <a:endParaRPr lang="en-US" sz="1600" dirty="0">
              <a:solidFill>
                <a:srgbClr val="A5A5A5"/>
              </a:solidFill>
              <a:latin typeface="Avenir Next" charset="0"/>
              <a:ea typeface="Avenir Next" charset="0"/>
              <a:cs typeface="Avenir Next" charset="0"/>
            </a:endParaRPr>
          </a:p>
        </p:txBody>
      </p:sp>
      <p:sp>
        <p:nvSpPr>
          <p:cNvPr id="12" name="TextBox 11"/>
          <p:cNvSpPr txBox="1"/>
          <p:nvPr userDrawn="1"/>
        </p:nvSpPr>
        <p:spPr>
          <a:xfrm>
            <a:off x="1196936" y="4528481"/>
            <a:ext cx="3426594" cy="892552"/>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inquiries@bluemoondigital.co</a:t>
            </a:r>
            <a:br>
              <a:rPr lang="en-US" sz="1600" baseline="0" dirty="0">
                <a:solidFill>
                  <a:srgbClr val="A5A5A5"/>
                </a:solidFill>
                <a:latin typeface="Avenir Next" charset="0"/>
                <a:ea typeface="Avenir Next" charset="0"/>
                <a:cs typeface="Avenir Next" charset="0"/>
              </a:rPr>
            </a:br>
            <a:r>
              <a:rPr lang="hr-HR" sz="1800" b="0" i="0" kern="1200" dirty="0">
                <a:solidFill>
                  <a:schemeClr val="tx1"/>
                </a:solidFill>
                <a:effectLst/>
                <a:latin typeface="+mn-lt"/>
                <a:ea typeface="+mn-ea"/>
                <a:cs typeface="+mn-cs"/>
              </a:rPr>
              <a:t> Tel: </a:t>
            </a:r>
            <a:r>
              <a:rPr lang="hr-HR" sz="1800" b="0" i="0" u="none" strike="noStrike" kern="1200" dirty="0">
                <a:solidFill>
                  <a:schemeClr val="tx1"/>
                </a:solidFill>
                <a:effectLst/>
                <a:latin typeface="+mn-lt"/>
                <a:ea typeface="+mn-ea"/>
                <a:cs typeface="+mn-cs"/>
                <a:hlinkClick r:id="rId2"/>
              </a:rPr>
              <a:t>+1.800.455.4499</a:t>
            </a:r>
            <a:br>
              <a:rPr lang="hr-HR" sz="1800" b="0" i="0" u="none" strike="noStrike" kern="1200" dirty="0">
                <a:solidFill>
                  <a:schemeClr val="tx1"/>
                </a:solidFill>
                <a:effectLst/>
                <a:latin typeface="+mn-lt"/>
                <a:ea typeface="+mn-ea"/>
                <a:cs typeface="+mn-cs"/>
              </a:rPr>
            </a:br>
            <a:r>
              <a:rPr lang="hr-HR" sz="1800" b="0" i="0" u="none" strike="noStrike" kern="1200" dirty="0" err="1">
                <a:solidFill>
                  <a:schemeClr val="tx1"/>
                </a:solidFill>
                <a:effectLst/>
                <a:latin typeface="+mn-lt"/>
                <a:ea typeface="+mn-ea"/>
                <a:cs typeface="+mn-cs"/>
              </a:rPr>
              <a:t>www.bluemoondigital.co</a:t>
            </a:r>
            <a:endParaRPr lang="en-US" sz="1600" dirty="0">
              <a:solidFill>
                <a:srgbClr val="A5A5A5"/>
              </a:solidFill>
              <a:latin typeface="Avenir Next" charset="0"/>
              <a:ea typeface="Avenir Next" charset="0"/>
              <a:cs typeface="Avenir Next" charset="0"/>
            </a:endParaRPr>
          </a:p>
        </p:txBody>
      </p:sp>
    </p:spTree>
    <p:extLst>
      <p:ext uri="{BB962C8B-B14F-4D97-AF65-F5344CB8AC3E}">
        <p14:creationId xmlns:p14="http://schemas.microsoft.com/office/powerpoint/2010/main" val="176605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775"/>
            <a:ext cx="12192000" cy="69367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14803315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sp>
        <p:nvSpPr>
          <p:cNvPr id="4" name="Title 1"/>
          <p:cNvSpPr>
            <a:spLocks noGrp="1"/>
          </p:cNvSpPr>
          <p:nvPr>
            <p:ph type="title" hasCustomPrompt="1"/>
          </p:nvPr>
        </p:nvSpPr>
        <p:spPr>
          <a:xfrm>
            <a:off x="838200" y="365125"/>
            <a:ext cx="10515600" cy="1325563"/>
          </a:xfrm>
        </p:spPr>
        <p:txBody>
          <a:bodyPr/>
          <a:lstStyle>
            <a:lvl1pPr>
              <a:defRPr baseline="0"/>
            </a:lvl1pPr>
          </a:lstStyle>
          <a:p>
            <a:r>
              <a:rPr lang="en-US" dirty="0"/>
              <a:t>Thank You</a:t>
            </a:r>
          </a:p>
        </p:txBody>
      </p:sp>
      <p:sp>
        <p:nvSpPr>
          <p:cNvPr id="8" name="Picture Placeholder 5"/>
          <p:cNvSpPr>
            <a:spLocks noGrp="1"/>
          </p:cNvSpPr>
          <p:nvPr>
            <p:ph type="pic" sz="quarter" idx="16"/>
          </p:nvPr>
        </p:nvSpPr>
        <p:spPr>
          <a:xfrm>
            <a:off x="0" y="1976438"/>
            <a:ext cx="12192000" cy="3281362"/>
          </a:xfrm>
          <a:prstGeom prst="rect">
            <a:avLst/>
          </a:prstGeom>
        </p:spPr>
        <p:txBody>
          <a:bodyPr/>
          <a:lstStyle/>
          <a:p>
            <a:endParaRPr lang="en-US" dirty="0"/>
          </a:p>
        </p:txBody>
      </p:sp>
      <p:sp>
        <p:nvSpPr>
          <p:cNvPr id="9" name="TextBox 8"/>
          <p:cNvSpPr txBox="1"/>
          <p:nvPr userDrawn="1"/>
        </p:nvSpPr>
        <p:spPr>
          <a:xfrm>
            <a:off x="5294570" y="5671229"/>
            <a:ext cx="3426594" cy="1107996"/>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Blue Moon Digital,</a:t>
            </a:r>
            <a:r>
              <a:rPr lang="en-US" sz="1600" b="0" i="0" baseline="0" dirty="0">
                <a:solidFill>
                  <a:schemeClr val="tx2"/>
                </a:solidFill>
                <a:latin typeface="Avenir Next Medium" charset="0"/>
                <a:ea typeface="Avenir Next Medium" charset="0"/>
                <a:cs typeface="Avenir Next Medium" charset="0"/>
              </a:rPr>
              <a:t> Denver</a:t>
            </a:r>
            <a:br>
              <a:rPr lang="en-US" sz="1600" baseline="0" dirty="0">
                <a:solidFill>
                  <a:schemeClr val="tx2"/>
                </a:solidFill>
                <a:latin typeface="Avenir Next" charset="0"/>
                <a:ea typeface="Avenir Next" charset="0"/>
                <a:cs typeface="Avenir Next" charset="0"/>
              </a:rPr>
            </a:br>
            <a:r>
              <a:rPr lang="en-US" sz="1600" baseline="0" dirty="0">
                <a:solidFill>
                  <a:schemeClr val="tx2">
                    <a:lumMod val="50000"/>
                    <a:lumOff val="50000"/>
                  </a:schemeClr>
                </a:solidFill>
                <a:latin typeface="Avenir Next" charset="0"/>
                <a:ea typeface="Avenir Next" charset="0"/>
                <a:cs typeface="Avenir Next" charset="0"/>
              </a:rPr>
              <a:t>1512 Larimer Street, Suite 800</a:t>
            </a:r>
          </a:p>
          <a:p>
            <a:pPr>
              <a:lnSpc>
                <a:spcPct val="100000"/>
              </a:lnSpc>
            </a:pPr>
            <a:r>
              <a:rPr lang="en-US" sz="1600" baseline="0" dirty="0">
                <a:solidFill>
                  <a:schemeClr val="tx2">
                    <a:lumMod val="50000"/>
                    <a:lumOff val="50000"/>
                  </a:schemeClr>
                </a:solidFill>
                <a:latin typeface="Avenir Next" charset="0"/>
                <a:ea typeface="Avenir Next" charset="0"/>
                <a:cs typeface="Avenir Next" charset="0"/>
              </a:rPr>
              <a:t>Denver, Colorado 80202</a:t>
            </a:r>
            <a:br>
              <a:rPr lang="en-US" sz="1600" baseline="0" dirty="0">
                <a:solidFill>
                  <a:srgbClr val="A5A5A5"/>
                </a:solidFill>
                <a:latin typeface="Avenir Next" charset="0"/>
                <a:ea typeface="Avenir Next" charset="0"/>
                <a:cs typeface="Avenir Next" charset="0"/>
              </a:rPr>
            </a:br>
            <a:r>
              <a:rPr lang="hr-HR" sz="1800" b="0" i="0" kern="1200" dirty="0">
                <a:solidFill>
                  <a:schemeClr val="tx2">
                    <a:lumMod val="50000"/>
                    <a:lumOff val="50000"/>
                  </a:schemeClr>
                </a:solidFill>
                <a:effectLst/>
                <a:latin typeface="+mn-lt"/>
                <a:ea typeface="+mn-ea"/>
                <a:cs typeface="+mn-cs"/>
              </a:rPr>
              <a:t>Tel:</a:t>
            </a:r>
            <a:r>
              <a:rPr lang="hr-HR" sz="1800" b="0" i="0" kern="1200" dirty="0">
                <a:solidFill>
                  <a:schemeClr val="tx1"/>
                </a:solidFill>
                <a:effectLst/>
                <a:latin typeface="+mn-lt"/>
                <a:ea typeface="+mn-ea"/>
                <a:cs typeface="+mn-cs"/>
              </a:rPr>
              <a:t> </a:t>
            </a:r>
            <a:r>
              <a:rPr lang="hr-HR" sz="1800" b="0" i="0" u="none" strike="noStrike" kern="1200" dirty="0">
                <a:solidFill>
                  <a:schemeClr val="tx1"/>
                </a:solidFill>
                <a:effectLst/>
                <a:latin typeface="+mn-lt"/>
                <a:ea typeface="+mn-ea"/>
                <a:cs typeface="+mn-cs"/>
                <a:hlinkClick r:id="rId2"/>
              </a:rPr>
              <a:t>+1.720.485.6503</a:t>
            </a:r>
            <a:endParaRPr lang="en-US" sz="1600" dirty="0">
              <a:solidFill>
                <a:srgbClr val="A5A5A5"/>
              </a:solidFill>
              <a:latin typeface="Avenir Next" charset="0"/>
              <a:ea typeface="Avenir Next" charset="0"/>
              <a:cs typeface="Avenir Next" charset="0"/>
            </a:endParaRPr>
          </a:p>
        </p:txBody>
      </p:sp>
      <p:sp>
        <p:nvSpPr>
          <p:cNvPr id="10" name="TextBox 9"/>
          <p:cNvSpPr txBox="1"/>
          <p:nvPr userDrawn="1"/>
        </p:nvSpPr>
        <p:spPr>
          <a:xfrm>
            <a:off x="8668351" y="5671229"/>
            <a:ext cx="3426594" cy="1107996"/>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Blue Moon Digital,</a:t>
            </a:r>
            <a:r>
              <a:rPr lang="en-US" sz="1600" b="0" i="0" baseline="0" dirty="0">
                <a:solidFill>
                  <a:schemeClr val="tx2"/>
                </a:solidFill>
                <a:latin typeface="Avenir Next Medium" charset="0"/>
                <a:ea typeface="Avenir Next Medium" charset="0"/>
                <a:cs typeface="Avenir Next Medium" charset="0"/>
              </a:rPr>
              <a:t> NYC</a:t>
            </a:r>
            <a:br>
              <a:rPr lang="en-US" sz="1600" b="0" i="0" baseline="0" dirty="0">
                <a:solidFill>
                  <a:schemeClr val="tx2"/>
                </a:solidFill>
                <a:latin typeface="Avenir Next Medium" charset="0"/>
                <a:ea typeface="Avenir Next Medium" charset="0"/>
                <a:cs typeface="Avenir Next Medium" charset="0"/>
              </a:rPr>
            </a:br>
            <a:r>
              <a:rPr lang="en-US" sz="1600" baseline="0" dirty="0">
                <a:solidFill>
                  <a:schemeClr val="tx2">
                    <a:lumMod val="50000"/>
                    <a:lumOff val="50000"/>
                  </a:schemeClr>
                </a:solidFill>
                <a:latin typeface="Avenir Next" charset="0"/>
                <a:ea typeface="Avenir Next" charset="0"/>
                <a:cs typeface="Avenir Next" charset="0"/>
              </a:rPr>
              <a:t>234 5</a:t>
            </a:r>
            <a:r>
              <a:rPr lang="en-US" sz="1600" baseline="30000" dirty="0">
                <a:solidFill>
                  <a:schemeClr val="tx2">
                    <a:lumMod val="50000"/>
                    <a:lumOff val="50000"/>
                  </a:schemeClr>
                </a:solidFill>
                <a:latin typeface="Avenir Next" charset="0"/>
                <a:ea typeface="Avenir Next" charset="0"/>
                <a:cs typeface="Avenir Next" charset="0"/>
              </a:rPr>
              <a:t>th</a:t>
            </a:r>
            <a:r>
              <a:rPr lang="en-US" sz="1600" baseline="0" dirty="0">
                <a:solidFill>
                  <a:schemeClr val="tx2">
                    <a:lumMod val="50000"/>
                    <a:lumOff val="50000"/>
                  </a:schemeClr>
                </a:solidFill>
                <a:latin typeface="Avenir Next" charset="0"/>
                <a:ea typeface="Avenir Next" charset="0"/>
                <a:cs typeface="Avenir Next" charset="0"/>
              </a:rPr>
              <a:t> Ave., Suite 513</a:t>
            </a:r>
          </a:p>
          <a:p>
            <a:pPr>
              <a:lnSpc>
                <a:spcPct val="100000"/>
              </a:lnSpc>
            </a:pPr>
            <a:r>
              <a:rPr lang="en-US" sz="1600" baseline="0" dirty="0">
                <a:solidFill>
                  <a:schemeClr val="tx2">
                    <a:lumMod val="50000"/>
                    <a:lumOff val="50000"/>
                  </a:schemeClr>
                </a:solidFill>
                <a:latin typeface="Avenir Next" charset="0"/>
                <a:ea typeface="Avenir Next" charset="0"/>
                <a:cs typeface="Avenir Next" charset="0"/>
              </a:rPr>
              <a:t>New York, New York 10001</a:t>
            </a:r>
            <a:br>
              <a:rPr lang="en-US" sz="1600" baseline="0" dirty="0">
                <a:solidFill>
                  <a:schemeClr val="tx2">
                    <a:lumMod val="50000"/>
                    <a:lumOff val="50000"/>
                  </a:schemeClr>
                </a:solidFill>
                <a:latin typeface="Avenir Next" charset="0"/>
                <a:ea typeface="Avenir Next" charset="0"/>
                <a:cs typeface="Avenir Next" charset="0"/>
              </a:rPr>
            </a:br>
            <a:r>
              <a:rPr lang="hr-HR" sz="1800" b="0" i="0" kern="1200" dirty="0">
                <a:solidFill>
                  <a:schemeClr val="tx2">
                    <a:lumMod val="50000"/>
                    <a:lumOff val="50000"/>
                  </a:schemeClr>
                </a:solidFill>
                <a:effectLst/>
                <a:latin typeface="+mn-lt"/>
                <a:ea typeface="+mn-ea"/>
                <a:cs typeface="+mn-cs"/>
              </a:rPr>
              <a:t>Tel:</a:t>
            </a:r>
            <a:r>
              <a:rPr lang="hr-HR" sz="1800" b="0" i="0" kern="1200" dirty="0">
                <a:solidFill>
                  <a:schemeClr val="tx1"/>
                </a:solidFill>
                <a:effectLst/>
                <a:latin typeface="+mn-lt"/>
                <a:ea typeface="+mn-ea"/>
                <a:cs typeface="+mn-cs"/>
              </a:rPr>
              <a:t> </a:t>
            </a:r>
            <a:r>
              <a:rPr lang="hr-HR" sz="1800" b="0" i="0" u="none" strike="noStrike" kern="1200" dirty="0">
                <a:solidFill>
                  <a:schemeClr val="tx1"/>
                </a:solidFill>
                <a:effectLst/>
                <a:latin typeface="+mn-lt"/>
                <a:ea typeface="+mn-ea"/>
                <a:cs typeface="+mn-cs"/>
                <a:hlinkClick r:id="rId3"/>
              </a:rPr>
              <a:t>+1.646.415.9312</a:t>
            </a:r>
            <a:endParaRPr lang="en-US" sz="1600" dirty="0">
              <a:solidFill>
                <a:srgbClr val="A5A5A5"/>
              </a:solidFill>
              <a:latin typeface="Avenir Next" charset="0"/>
              <a:ea typeface="Avenir Next" charset="0"/>
              <a:cs typeface="Avenir Next" charset="0"/>
            </a:endParaRPr>
          </a:p>
        </p:txBody>
      </p:sp>
      <p:sp>
        <p:nvSpPr>
          <p:cNvPr id="11" name="TextBox 10"/>
          <p:cNvSpPr txBox="1"/>
          <p:nvPr userDrawn="1"/>
        </p:nvSpPr>
        <p:spPr>
          <a:xfrm>
            <a:off x="1649935" y="5704110"/>
            <a:ext cx="3426594" cy="892552"/>
          </a:xfrm>
          <a:prstGeom prst="rect">
            <a:avLst/>
          </a:prstGeom>
          <a:noFill/>
        </p:spPr>
        <p:txBody>
          <a:bodyPr wrap="square" rtlCol="0">
            <a:spAutoFit/>
          </a:bodyPr>
          <a:lstStyle/>
          <a:p>
            <a:pPr>
              <a:lnSpc>
                <a:spcPct val="100000"/>
              </a:lnSpc>
            </a:pPr>
            <a:r>
              <a:rPr lang="en-US" sz="1600" b="0" i="0" dirty="0">
                <a:solidFill>
                  <a:schemeClr val="tx2"/>
                </a:solidFill>
                <a:latin typeface="Avenir Next Medium" charset="0"/>
                <a:ea typeface="Avenir Next Medium" charset="0"/>
                <a:cs typeface="Avenir Next Medium" charset="0"/>
              </a:rPr>
              <a:t>inquiries@bluemoondigital.co</a:t>
            </a:r>
            <a:br>
              <a:rPr lang="en-US" sz="1600" baseline="0" dirty="0">
                <a:solidFill>
                  <a:srgbClr val="A5A5A5"/>
                </a:solidFill>
                <a:latin typeface="Avenir Next" charset="0"/>
                <a:ea typeface="Avenir Next" charset="0"/>
                <a:cs typeface="Avenir Next" charset="0"/>
              </a:rPr>
            </a:br>
            <a:r>
              <a:rPr lang="hr-HR" sz="1800" b="0" i="0" kern="1200" dirty="0">
                <a:solidFill>
                  <a:schemeClr val="tx2">
                    <a:lumMod val="50000"/>
                    <a:lumOff val="50000"/>
                  </a:schemeClr>
                </a:solidFill>
                <a:effectLst/>
                <a:latin typeface="+mn-lt"/>
                <a:ea typeface="+mn-ea"/>
                <a:cs typeface="+mn-cs"/>
              </a:rPr>
              <a:t> Tel: </a:t>
            </a:r>
            <a:r>
              <a:rPr lang="hr-HR" sz="1800" b="0" i="0" u="none" strike="noStrike" kern="1200" dirty="0">
                <a:solidFill>
                  <a:schemeClr val="tx1"/>
                </a:solidFill>
                <a:effectLst/>
                <a:latin typeface="+mn-lt"/>
                <a:ea typeface="+mn-ea"/>
                <a:cs typeface="+mn-cs"/>
                <a:hlinkClick r:id="rId2"/>
              </a:rPr>
              <a:t>+1.800.455.4499</a:t>
            </a:r>
            <a:br>
              <a:rPr lang="hr-HR" sz="1800" b="0" i="0" u="none" strike="noStrike" kern="1200" dirty="0">
                <a:solidFill>
                  <a:schemeClr val="tx1"/>
                </a:solidFill>
                <a:effectLst/>
                <a:latin typeface="+mn-lt"/>
                <a:ea typeface="+mn-ea"/>
                <a:cs typeface="+mn-cs"/>
              </a:rPr>
            </a:br>
            <a:r>
              <a:rPr lang="hr-HR" sz="1800" b="0" i="0" u="none" strike="noStrike" kern="1200" dirty="0" err="1">
                <a:solidFill>
                  <a:schemeClr val="tx2">
                    <a:lumMod val="50000"/>
                    <a:lumOff val="50000"/>
                  </a:schemeClr>
                </a:solidFill>
                <a:effectLst/>
                <a:latin typeface="+mn-lt"/>
                <a:ea typeface="+mn-ea"/>
                <a:cs typeface="+mn-cs"/>
              </a:rPr>
              <a:t>www.bluemoondigital.co</a:t>
            </a:r>
            <a:endParaRPr lang="en-US" sz="1600" dirty="0">
              <a:solidFill>
                <a:schemeClr val="tx2">
                  <a:lumMod val="50000"/>
                  <a:lumOff val="50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124432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8311" y="6416356"/>
            <a:ext cx="912253" cy="357912"/>
          </a:xfrm>
          <a:prstGeom prst="rect">
            <a:avLst/>
          </a:prstGeom>
        </p:spPr>
      </p:pic>
    </p:spTree>
    <p:extLst>
      <p:ext uri="{BB962C8B-B14F-4D97-AF65-F5344CB8AC3E}">
        <p14:creationId xmlns:p14="http://schemas.microsoft.com/office/powerpoint/2010/main" val="72223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23377" cy="6858000"/>
          </a:xfrm>
          <a:prstGeom prst="rect">
            <a:avLst/>
          </a:prstGeom>
        </p:spPr>
      </p:pic>
      <p:sp>
        <p:nvSpPr>
          <p:cNvPr id="3" name="Slide Number Placeholder 2"/>
          <p:cNvSpPr>
            <a:spLocks noGrp="1"/>
          </p:cNvSpPr>
          <p:nvPr>
            <p:ph type="sldNum" sz="quarter" idx="10"/>
          </p:nvPr>
        </p:nvSpPr>
        <p:spPr/>
        <p:txBody>
          <a:bodyPr/>
          <a:lstStyle/>
          <a:p>
            <a:fld id="{CE24C9C7-FE37-BC41-B75F-83D5936C69AF}" type="slidenum">
              <a:rPr lang="en-US" smtClean="0"/>
              <a:pPr/>
              <a:t>‹#›</a:t>
            </a:fld>
            <a:endParaRPr lang="en-US" dirty="0"/>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23377" cy="6858000"/>
          </a:xfrm>
          <a:prstGeom prst="rect">
            <a:avLst/>
          </a:prstGeom>
        </p:spPr>
      </p:pic>
      <p:sp>
        <p:nvSpPr>
          <p:cNvPr id="8" name="Title 1"/>
          <p:cNvSpPr>
            <a:spLocks noGrp="1"/>
          </p:cNvSpPr>
          <p:nvPr>
            <p:ph type="title"/>
          </p:nvPr>
        </p:nvSpPr>
        <p:spPr>
          <a:xfrm>
            <a:off x="838200" y="365125"/>
            <a:ext cx="10515600" cy="1325563"/>
          </a:xfrm>
        </p:spPr>
        <p:txBody>
          <a:bodyPr/>
          <a:lstStyle>
            <a:lvl1pPr>
              <a:defRPr>
                <a:solidFill>
                  <a:schemeClr val="bg1"/>
                </a:solidFill>
              </a:defRPr>
            </a:lvl1pPr>
          </a:lstStyle>
          <a:p>
            <a:r>
              <a:rPr lang="en-US" dirty="0"/>
              <a:t>Click to edit Master title style</a:t>
            </a:r>
          </a:p>
        </p:txBody>
      </p:sp>
      <p:sp>
        <p:nvSpPr>
          <p:cNvPr id="9" name="Slide Number Placeholder 5"/>
          <p:cNvSpPr txBox="1">
            <a:spLocks/>
          </p:cNvSpPr>
          <p:nvPr userDrawn="1"/>
        </p:nvSpPr>
        <p:spPr>
          <a:xfrm>
            <a:off x="11460102" y="6453487"/>
            <a:ext cx="640882"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Avenir Next" charset="0"/>
                <a:ea typeface="Avenir Next" charset="0"/>
                <a:cs typeface="Avenir Nex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24C9C7-FE37-BC41-B75F-83D5936C69AF}"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547070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1454063" y="6414100"/>
            <a:ext cx="640882" cy="365125"/>
          </a:xfrm>
          <a:prstGeom prst="rect">
            <a:avLst/>
          </a:prstGeom>
        </p:spPr>
        <p:txBody>
          <a:bodyPr vert="horz" lIns="91440" tIns="45720" rIns="91440" bIns="45720" rtlCol="0" anchor="ctr"/>
          <a:lstStyle>
            <a:lvl1pPr algn="r">
              <a:defRPr sz="1200" b="0" i="0">
                <a:solidFill>
                  <a:schemeClr val="tx1"/>
                </a:solidFill>
                <a:latin typeface="Avenir Next" charset="0"/>
                <a:ea typeface="Avenir Next" charset="0"/>
                <a:cs typeface="Avenir Next" charset="0"/>
              </a:defRPr>
            </a:lvl1pPr>
          </a:lstStyle>
          <a:p>
            <a:fld id="{CE24C9C7-FE37-BC41-B75F-83D5936C69AF}" type="slidenum">
              <a:rPr lang="en-US" smtClean="0"/>
              <a:pPr/>
              <a:t>‹#›</a:t>
            </a:fld>
            <a:endParaRPr lang="en-US" dirty="0"/>
          </a:p>
        </p:txBody>
      </p:sp>
    </p:spTree>
    <p:extLst>
      <p:ext uri="{BB962C8B-B14F-4D97-AF65-F5344CB8AC3E}">
        <p14:creationId xmlns:p14="http://schemas.microsoft.com/office/powerpoint/2010/main" val="1932305649"/>
      </p:ext>
    </p:extLst>
  </p:cSld>
  <p:clrMap bg1="lt1" tx1="dk1" bg2="lt2" tx2="dk2" accent1="accent1" accent2="accent2" accent3="accent3" accent4="accent4" accent5="accent5" accent6="accent6" hlink="hlink" folHlink="folHlink"/>
  <p:sldLayoutIdLst>
    <p:sldLayoutId id="2147483649" r:id="rId1"/>
    <p:sldLayoutId id="2147483725" r:id="rId2"/>
    <p:sldLayoutId id="2147483651" r:id="rId3"/>
    <p:sldLayoutId id="2147483703" r:id="rId4"/>
    <p:sldLayoutId id="2147483705" r:id="rId5"/>
    <p:sldLayoutId id="2147483732" r:id="rId6"/>
    <p:sldLayoutId id="2147483706" r:id="rId7"/>
    <p:sldLayoutId id="2147483704" r:id="rId8"/>
    <p:sldLayoutId id="2147483663" r:id="rId9"/>
    <p:sldLayoutId id="2147483689" r:id="rId10"/>
    <p:sldLayoutId id="2147483690" r:id="rId11"/>
    <p:sldLayoutId id="2147483712" r:id="rId12"/>
    <p:sldLayoutId id="2147483687" r:id="rId13"/>
    <p:sldLayoutId id="2147483691" r:id="rId14"/>
    <p:sldLayoutId id="2147483713" r:id="rId15"/>
    <p:sldLayoutId id="2147483688" r:id="rId16"/>
    <p:sldLayoutId id="2147483692" r:id="rId17"/>
    <p:sldLayoutId id="2147483714" r:id="rId18"/>
    <p:sldLayoutId id="2147483693" r:id="rId19"/>
    <p:sldLayoutId id="2147483694" r:id="rId20"/>
    <p:sldLayoutId id="2147483730" r:id="rId21"/>
    <p:sldLayoutId id="2147483707" r:id="rId22"/>
    <p:sldLayoutId id="2147483709" r:id="rId23"/>
    <p:sldLayoutId id="2147483650" r:id="rId24"/>
    <p:sldLayoutId id="2147483727" r:id="rId25"/>
    <p:sldLayoutId id="2147483731" r:id="rId26"/>
    <p:sldLayoutId id="2147483728" r:id="rId27"/>
    <p:sldLayoutId id="2147483729" r:id="rId28"/>
    <p:sldLayoutId id="2147483710" r:id="rId29"/>
    <p:sldLayoutId id="2147483696" r:id="rId30"/>
    <p:sldLayoutId id="2147483708" r:id="rId31"/>
    <p:sldLayoutId id="2147483686" r:id="rId32"/>
    <p:sldLayoutId id="2147483697" r:id="rId33"/>
    <p:sldLayoutId id="2147483695" r:id="rId34"/>
    <p:sldLayoutId id="2147483652" r:id="rId35"/>
    <p:sldLayoutId id="2147483733" r:id="rId36"/>
    <p:sldLayoutId id="2147483698" r:id="rId37"/>
    <p:sldLayoutId id="2147483711" r:id="rId38"/>
    <p:sldLayoutId id="2147483653" r:id="rId39"/>
    <p:sldLayoutId id="2147483654" r:id="rId40"/>
    <p:sldLayoutId id="2147483655" r:id="rId41"/>
    <p:sldLayoutId id="2147483656" r:id="rId42"/>
    <p:sldLayoutId id="2147483658" r:id="rId43"/>
    <p:sldLayoutId id="2147483659" r:id="rId44"/>
    <p:sldLayoutId id="2147483702" r:id="rId45"/>
    <p:sldLayoutId id="2147483660" r:id="rId46"/>
    <p:sldLayoutId id="2147483657" r:id="rId47"/>
    <p:sldLayoutId id="2147483676" r:id="rId48"/>
    <p:sldLayoutId id="2147483699" r:id="rId49"/>
    <p:sldLayoutId id="2147483700" r:id="rId50"/>
    <p:sldLayoutId id="2147483677" r:id="rId51"/>
    <p:sldLayoutId id="2147483678" r:id="rId52"/>
    <p:sldLayoutId id="2147483735" r:id="rId53"/>
    <p:sldLayoutId id="2147483680" r:id="rId54"/>
    <p:sldLayoutId id="2147483681" r:id="rId55"/>
    <p:sldLayoutId id="2147483679" r:id="rId56"/>
    <p:sldLayoutId id="2147483682" r:id="rId57"/>
    <p:sldLayoutId id="2147483684" r:id="rId58"/>
    <p:sldLayoutId id="2147483701" r:id="rId59"/>
    <p:sldLayoutId id="2147483715" r:id="rId60"/>
    <p:sldLayoutId id="2147483720" r:id="rId61"/>
    <p:sldLayoutId id="2147483721" r:id="rId62"/>
    <p:sldLayoutId id="2147483722" r:id="rId63"/>
    <p:sldLayoutId id="2147483662" r:id="rId64"/>
    <p:sldLayoutId id="2147483726" r:id="rId65"/>
    <p:sldLayoutId id="2147483661" r:id="rId66"/>
    <p:sldLayoutId id="2147483723" r:id="rId67"/>
    <p:sldLayoutId id="2147483724" r:id="rId68"/>
    <p:sldLayoutId id="2147483734" r:id="rId69"/>
    <p:sldLayoutId id="2147483736" r:id="rId70"/>
  </p:sldLayoutIdLst>
  <p:hf hdr="0" ftr="0" dt="0"/>
  <p:txStyles>
    <p:title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5.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66.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0.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8905-284D-4430-A81F-D48D08EFACC2}"/>
              </a:ext>
            </a:extLst>
          </p:cNvPr>
          <p:cNvSpPr>
            <a:spLocks noGrp="1"/>
          </p:cNvSpPr>
          <p:nvPr>
            <p:ph type="title"/>
          </p:nvPr>
        </p:nvSpPr>
        <p:spPr>
          <a:xfrm>
            <a:off x="461496" y="1061545"/>
            <a:ext cx="6103691" cy="3730910"/>
          </a:xfrm>
        </p:spPr>
        <p:txBody>
          <a:bodyPr>
            <a:normAutofit/>
          </a:bodyPr>
          <a:lstStyle/>
          <a:p>
            <a:r>
              <a:rPr lang="en-US" sz="5000" dirty="0"/>
              <a:t>Customer Segmentation Using Data Science</a:t>
            </a:r>
            <a:br>
              <a:rPr lang="en-US" dirty="0"/>
            </a:br>
            <a:br>
              <a:rPr lang="en-US" dirty="0"/>
            </a:br>
            <a:br>
              <a:rPr lang="en-US" dirty="0"/>
            </a:br>
            <a:r>
              <a:rPr lang="en-US" sz="1800" dirty="0"/>
              <a:t>by:  Julianna Renaud</a:t>
            </a:r>
            <a:endParaRPr lang="en-US" dirty="0"/>
          </a:p>
        </p:txBody>
      </p:sp>
    </p:spTree>
    <p:extLst>
      <p:ext uri="{BB962C8B-B14F-4D97-AF65-F5344CB8AC3E}">
        <p14:creationId xmlns:p14="http://schemas.microsoft.com/office/powerpoint/2010/main" val="344506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2A63B336-FE5A-41D3-88EA-A45BCCC28313}"/>
              </a:ext>
            </a:extLst>
          </p:cNvPr>
          <p:cNvPicPr>
            <a:picLocks noGrp="1" noChangeAspect="1"/>
          </p:cNvPicPr>
          <p:nvPr>
            <p:ph sz="half" idx="2"/>
          </p:nvPr>
        </p:nvPicPr>
        <p:blipFill rotWithShape="1">
          <a:blip r:embed="rId2"/>
          <a:srcRect t="1976" r="3355"/>
          <a:stretch/>
        </p:blipFill>
        <p:spPr>
          <a:xfrm>
            <a:off x="6099866" y="2101930"/>
            <a:ext cx="5727957" cy="4512624"/>
          </a:xfrm>
          <a:prstGeom prst="rect">
            <a:avLst/>
          </a:prstGeom>
        </p:spPr>
      </p:pic>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0">
            <a:extLst>
              <a:ext uri="{FF2B5EF4-FFF2-40B4-BE49-F238E27FC236}">
                <a16:creationId xmlns:a16="http://schemas.microsoft.com/office/drawing/2014/main" id="{BF8FF9BA-C072-410A-898C-D0D00AFFF43D}"/>
              </a:ext>
            </a:extLst>
          </p:cNvPr>
          <p:cNvSpPr>
            <a:spLocks noGrp="1"/>
          </p:cNvSpPr>
          <p:nvPr>
            <p:ph sz="half" idx="1"/>
          </p:nvPr>
        </p:nvSpPr>
        <p:spPr>
          <a:xfrm>
            <a:off x="838200" y="2119608"/>
            <a:ext cx="5181600" cy="4063155"/>
          </a:xfrm>
        </p:spPr>
        <p:txBody>
          <a:bodyPr/>
          <a:lstStyle/>
          <a:p>
            <a:pPr marL="0" indent="0">
              <a:buNone/>
            </a:pPr>
            <a:r>
              <a:rPr lang="en-US" dirty="0"/>
              <a:t>54.64% of Subscriber IDs have not made a purchase</a:t>
            </a:r>
          </a:p>
          <a:p>
            <a:pPr marL="0" indent="0">
              <a:buNone/>
            </a:pPr>
            <a:endParaRPr lang="en-US" dirty="0"/>
          </a:p>
          <a:p>
            <a:pPr marL="0" indent="0">
              <a:buNone/>
            </a:pPr>
            <a:r>
              <a:rPr lang="en-US" dirty="0"/>
              <a:t>45.36% of Subscriber IDs have made at least one purchase</a:t>
            </a:r>
          </a:p>
          <a:p>
            <a:pPr marL="0" indent="0">
              <a:buNone/>
            </a:pPr>
            <a:endParaRPr lang="en-US" dirty="0"/>
          </a:p>
          <a:p>
            <a:pPr marL="0" indent="0">
              <a:buNone/>
            </a:pPr>
            <a:r>
              <a:rPr lang="en-US" b="1" i="1" dirty="0"/>
              <a:t>Non purchasers were removed for the final dataset utilized for clustering.</a:t>
            </a:r>
          </a:p>
          <a:p>
            <a:pPr marL="0" indent="0">
              <a:buNone/>
            </a:pP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10</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Non Purchasers/Purchasers</a:t>
            </a:r>
          </a:p>
        </p:txBody>
      </p:sp>
    </p:spTree>
    <p:extLst>
      <p:ext uri="{BB962C8B-B14F-4D97-AF65-F5344CB8AC3E}">
        <p14:creationId xmlns:p14="http://schemas.microsoft.com/office/powerpoint/2010/main" val="3709998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a:extLst>
              <a:ext uri="{FF2B5EF4-FFF2-40B4-BE49-F238E27FC236}">
                <a16:creationId xmlns:a16="http://schemas.microsoft.com/office/drawing/2014/main" id="{D68DBC46-3B09-491D-8086-030C6A4298C7}"/>
              </a:ext>
            </a:extLst>
          </p:cNvPr>
          <p:cNvPicPr>
            <a:picLocks noGrp="1" noChangeAspect="1"/>
          </p:cNvPicPr>
          <p:nvPr>
            <p:ph sz="half" idx="1"/>
          </p:nvPr>
        </p:nvPicPr>
        <p:blipFill>
          <a:blip r:embed="rId2"/>
          <a:stretch>
            <a:fillRect/>
          </a:stretch>
        </p:blipFill>
        <p:spPr>
          <a:xfrm>
            <a:off x="7863840" y="1883664"/>
            <a:ext cx="3657600" cy="2254929"/>
          </a:xfrm>
          <a:prstGeom prst="rect">
            <a:avLst/>
          </a:prstGeom>
        </p:spPr>
      </p:pic>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11</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Lifetime Value (LTV)</a:t>
            </a: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1125137322"/>
              </p:ext>
            </p:extLst>
          </p:nvPr>
        </p:nvGraphicFramePr>
        <p:xfrm>
          <a:off x="832104" y="2112264"/>
          <a:ext cx="6570016" cy="4422133"/>
        </p:xfrm>
        <a:graphic>
          <a:graphicData uri="http://schemas.openxmlformats.org/drawingml/2006/table">
            <a:tbl>
              <a:tblPr firstRow="1" bandRow="1">
                <a:tableStyleId>{5C22544A-7EE6-4342-B048-85BDC9FD1C3A}</a:tableStyleId>
              </a:tblPr>
              <a:tblGrid>
                <a:gridCol w="3285008">
                  <a:extLst>
                    <a:ext uri="{9D8B030D-6E8A-4147-A177-3AD203B41FA5}">
                      <a16:colId xmlns:a16="http://schemas.microsoft.com/office/drawing/2014/main" val="3223751877"/>
                    </a:ext>
                  </a:extLst>
                </a:gridCol>
                <a:gridCol w="3285008">
                  <a:extLst>
                    <a:ext uri="{9D8B030D-6E8A-4147-A177-3AD203B41FA5}">
                      <a16:colId xmlns:a16="http://schemas.microsoft.com/office/drawing/2014/main" val="2316834458"/>
                    </a:ext>
                  </a:extLst>
                </a:gridCol>
              </a:tblGrid>
              <a:tr h="472995">
                <a:tc gridSpan="2">
                  <a:txBody>
                    <a:bodyPr/>
                    <a:lstStyle/>
                    <a:p>
                      <a:pPr algn="ctr"/>
                      <a:r>
                        <a:rPr lang="en-US" dirty="0"/>
                        <a:t>Buyer Data Analysis (LTV) All Data</a:t>
                      </a:r>
                    </a:p>
                  </a:txBody>
                  <a:tcPr/>
                </a:tc>
                <a:tc hMerge="1">
                  <a:txBody>
                    <a:bodyPr/>
                    <a:lstStyle/>
                    <a:p>
                      <a:endParaRPr lang="en-US" dirty="0"/>
                    </a:p>
                  </a:txBody>
                  <a:tcPr/>
                </a:tc>
                <a:extLst>
                  <a:ext uri="{0D108BD9-81ED-4DB2-BD59-A6C34878D82A}">
                    <a16:rowId xmlns:a16="http://schemas.microsoft.com/office/drawing/2014/main" val="3170788734"/>
                  </a:ext>
                </a:extLst>
              </a:tr>
              <a:tr h="472995">
                <a:tc>
                  <a:txBody>
                    <a:bodyPr/>
                    <a:lstStyle/>
                    <a:p>
                      <a:r>
                        <a:rPr lang="en-US" dirty="0">
                          <a:solidFill>
                            <a:schemeClr val="tx2"/>
                          </a:solidFill>
                        </a:rPr>
                        <a:t>Count</a:t>
                      </a:r>
                    </a:p>
                  </a:txBody>
                  <a:tcPr/>
                </a:tc>
                <a:tc>
                  <a:txBody>
                    <a:bodyPr/>
                    <a:lstStyle/>
                    <a:p>
                      <a:r>
                        <a:rPr lang="en-US" dirty="0">
                          <a:solidFill>
                            <a:schemeClr val="tx2"/>
                          </a:solidFill>
                        </a:rPr>
                        <a:t>496,535</a:t>
                      </a:r>
                    </a:p>
                  </a:txBody>
                  <a:tcPr/>
                </a:tc>
                <a:extLst>
                  <a:ext uri="{0D108BD9-81ED-4DB2-BD59-A6C34878D82A}">
                    <a16:rowId xmlns:a16="http://schemas.microsoft.com/office/drawing/2014/main" val="2282930525"/>
                  </a:ext>
                </a:extLst>
              </a:tr>
              <a:tr h="472995">
                <a:tc>
                  <a:txBody>
                    <a:bodyPr/>
                    <a:lstStyle/>
                    <a:p>
                      <a:r>
                        <a:rPr lang="en-US" dirty="0">
                          <a:solidFill>
                            <a:schemeClr val="tx2"/>
                          </a:solidFill>
                        </a:rPr>
                        <a:t>Mean</a:t>
                      </a:r>
                    </a:p>
                  </a:txBody>
                  <a:tcPr/>
                </a:tc>
                <a:tc>
                  <a:txBody>
                    <a:bodyPr/>
                    <a:lstStyle/>
                    <a:p>
                      <a:r>
                        <a:rPr lang="en-US" dirty="0">
                          <a:solidFill>
                            <a:schemeClr val="tx2"/>
                          </a:solidFill>
                        </a:rPr>
                        <a:t>$127.99</a:t>
                      </a:r>
                    </a:p>
                  </a:txBody>
                  <a:tcPr/>
                </a:tc>
                <a:extLst>
                  <a:ext uri="{0D108BD9-81ED-4DB2-BD59-A6C34878D82A}">
                    <a16:rowId xmlns:a16="http://schemas.microsoft.com/office/drawing/2014/main" val="1264908719"/>
                  </a:ext>
                </a:extLst>
              </a:tr>
              <a:tr h="472995">
                <a:tc>
                  <a:txBody>
                    <a:bodyPr/>
                    <a:lstStyle/>
                    <a:p>
                      <a:r>
                        <a:rPr lang="en-US" dirty="0">
                          <a:solidFill>
                            <a:schemeClr val="tx2"/>
                          </a:solidFill>
                        </a:rPr>
                        <a:t>Standard Deviation</a:t>
                      </a:r>
                    </a:p>
                  </a:txBody>
                  <a:tcPr/>
                </a:tc>
                <a:tc>
                  <a:txBody>
                    <a:bodyPr/>
                    <a:lstStyle/>
                    <a:p>
                      <a:r>
                        <a:rPr lang="en-US" dirty="0">
                          <a:solidFill>
                            <a:schemeClr val="tx2"/>
                          </a:solidFill>
                        </a:rPr>
                        <a:t>$230.49</a:t>
                      </a:r>
                    </a:p>
                  </a:txBody>
                  <a:tcPr/>
                </a:tc>
                <a:extLst>
                  <a:ext uri="{0D108BD9-81ED-4DB2-BD59-A6C34878D82A}">
                    <a16:rowId xmlns:a16="http://schemas.microsoft.com/office/drawing/2014/main" val="481617614"/>
                  </a:ext>
                </a:extLst>
              </a:tr>
              <a:tr h="651135">
                <a:tc>
                  <a:txBody>
                    <a:bodyPr/>
                    <a:lstStyle/>
                    <a:p>
                      <a:r>
                        <a:rPr lang="en-US" dirty="0">
                          <a:solidFill>
                            <a:schemeClr val="tx2"/>
                          </a:solidFill>
                        </a:rPr>
                        <a:t>Min</a:t>
                      </a:r>
                    </a:p>
                  </a:txBody>
                  <a:tcPr/>
                </a:tc>
                <a:tc>
                  <a:txBody>
                    <a:bodyPr/>
                    <a:lstStyle/>
                    <a:p>
                      <a:r>
                        <a:rPr lang="en-US" dirty="0">
                          <a:solidFill>
                            <a:schemeClr val="tx2"/>
                          </a:solidFill>
                        </a:rPr>
                        <a:t>$0.97</a:t>
                      </a:r>
                    </a:p>
                  </a:txBody>
                  <a:tcPr/>
                </a:tc>
                <a:extLst>
                  <a:ext uri="{0D108BD9-81ED-4DB2-BD59-A6C34878D82A}">
                    <a16:rowId xmlns:a16="http://schemas.microsoft.com/office/drawing/2014/main" val="585508143"/>
                  </a:ext>
                </a:extLst>
              </a:tr>
              <a:tr h="472995">
                <a:tc>
                  <a:txBody>
                    <a:bodyPr/>
                    <a:lstStyle/>
                    <a:p>
                      <a:r>
                        <a:rPr lang="en-US" dirty="0">
                          <a:solidFill>
                            <a:schemeClr val="tx2"/>
                          </a:solidFill>
                        </a:rPr>
                        <a:t>25%</a:t>
                      </a:r>
                    </a:p>
                  </a:txBody>
                  <a:tcPr/>
                </a:tc>
                <a:tc>
                  <a:txBody>
                    <a:bodyPr/>
                    <a:lstStyle/>
                    <a:p>
                      <a:r>
                        <a:rPr lang="en-US" dirty="0">
                          <a:solidFill>
                            <a:schemeClr val="tx2"/>
                          </a:solidFill>
                        </a:rPr>
                        <a:t>$44.97</a:t>
                      </a:r>
                    </a:p>
                  </a:txBody>
                  <a:tcPr/>
                </a:tc>
                <a:extLst>
                  <a:ext uri="{0D108BD9-81ED-4DB2-BD59-A6C34878D82A}">
                    <a16:rowId xmlns:a16="http://schemas.microsoft.com/office/drawing/2014/main" val="3143789647"/>
                  </a:ext>
                </a:extLst>
              </a:tr>
              <a:tr h="472995">
                <a:tc>
                  <a:txBody>
                    <a:bodyPr/>
                    <a:lstStyle/>
                    <a:p>
                      <a:r>
                        <a:rPr lang="en-US" dirty="0">
                          <a:solidFill>
                            <a:schemeClr val="tx2"/>
                          </a:solidFill>
                        </a:rPr>
                        <a:t>50%</a:t>
                      </a:r>
                    </a:p>
                  </a:txBody>
                  <a:tcPr/>
                </a:tc>
                <a:tc>
                  <a:txBody>
                    <a:bodyPr/>
                    <a:lstStyle/>
                    <a:p>
                      <a:r>
                        <a:rPr lang="en-US" dirty="0">
                          <a:solidFill>
                            <a:schemeClr val="tx2"/>
                          </a:solidFill>
                        </a:rPr>
                        <a:t>$78.98</a:t>
                      </a:r>
                    </a:p>
                  </a:txBody>
                  <a:tcPr/>
                </a:tc>
                <a:extLst>
                  <a:ext uri="{0D108BD9-81ED-4DB2-BD59-A6C34878D82A}">
                    <a16:rowId xmlns:a16="http://schemas.microsoft.com/office/drawing/2014/main" val="2399237082"/>
                  </a:ext>
                </a:extLst>
              </a:tr>
              <a:tr h="466514">
                <a:tc>
                  <a:txBody>
                    <a:bodyPr/>
                    <a:lstStyle/>
                    <a:p>
                      <a:r>
                        <a:rPr lang="en-US" dirty="0">
                          <a:solidFill>
                            <a:schemeClr val="tx2"/>
                          </a:solidFill>
                        </a:rPr>
                        <a:t>75%</a:t>
                      </a:r>
                    </a:p>
                  </a:txBody>
                  <a:tcPr/>
                </a:tc>
                <a:tc>
                  <a:txBody>
                    <a:bodyPr/>
                    <a:lstStyle/>
                    <a:p>
                      <a:r>
                        <a:rPr lang="en-US" dirty="0">
                          <a:solidFill>
                            <a:schemeClr val="tx2"/>
                          </a:solidFill>
                        </a:rPr>
                        <a:t>$143.84</a:t>
                      </a:r>
                    </a:p>
                  </a:txBody>
                  <a:tcPr/>
                </a:tc>
                <a:extLst>
                  <a:ext uri="{0D108BD9-81ED-4DB2-BD59-A6C34878D82A}">
                    <a16:rowId xmlns:a16="http://schemas.microsoft.com/office/drawing/2014/main" val="2906192469"/>
                  </a:ext>
                </a:extLst>
              </a:tr>
              <a:tr h="466514">
                <a:tc>
                  <a:txBody>
                    <a:bodyPr/>
                    <a:lstStyle/>
                    <a:p>
                      <a:r>
                        <a:rPr lang="en-US" dirty="0">
                          <a:solidFill>
                            <a:schemeClr val="tx2"/>
                          </a:solidFill>
                        </a:rPr>
                        <a:t>Max</a:t>
                      </a:r>
                    </a:p>
                  </a:txBody>
                  <a:tcPr/>
                </a:tc>
                <a:tc>
                  <a:txBody>
                    <a:bodyPr/>
                    <a:lstStyle/>
                    <a:p>
                      <a:r>
                        <a:rPr lang="en-US" dirty="0">
                          <a:solidFill>
                            <a:schemeClr val="tx2"/>
                          </a:solidFill>
                        </a:rPr>
                        <a:t>$51,496.07</a:t>
                      </a:r>
                    </a:p>
                  </a:txBody>
                  <a:tcPr/>
                </a:tc>
                <a:extLst>
                  <a:ext uri="{0D108BD9-81ED-4DB2-BD59-A6C34878D82A}">
                    <a16:rowId xmlns:a16="http://schemas.microsoft.com/office/drawing/2014/main" val="2837984125"/>
                  </a:ext>
                </a:extLst>
              </a:tr>
            </a:tbl>
          </a:graphicData>
        </a:graphic>
      </p:graphicFrame>
      <p:pic>
        <p:nvPicPr>
          <p:cNvPr id="9" name="Picture 8">
            <a:extLst>
              <a:ext uri="{FF2B5EF4-FFF2-40B4-BE49-F238E27FC236}">
                <a16:creationId xmlns:a16="http://schemas.microsoft.com/office/drawing/2014/main" id="{888C8AE1-85D5-4140-92AD-E9F22991D618}"/>
              </a:ext>
            </a:extLst>
          </p:cNvPr>
          <p:cNvPicPr>
            <a:picLocks noChangeAspect="1"/>
          </p:cNvPicPr>
          <p:nvPr/>
        </p:nvPicPr>
        <p:blipFill>
          <a:blip r:embed="rId3"/>
          <a:stretch>
            <a:fillRect/>
          </a:stretch>
        </p:blipFill>
        <p:spPr>
          <a:xfrm>
            <a:off x="7863840" y="4279392"/>
            <a:ext cx="3657600" cy="2462012"/>
          </a:xfrm>
          <a:prstGeom prst="rect">
            <a:avLst/>
          </a:prstGeom>
        </p:spPr>
      </p:pic>
    </p:spTree>
    <p:extLst>
      <p:ext uri="{BB962C8B-B14F-4D97-AF65-F5344CB8AC3E}">
        <p14:creationId xmlns:p14="http://schemas.microsoft.com/office/powerpoint/2010/main" val="365445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12</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Overview of Clustering Dataset</a:t>
            </a:r>
          </a:p>
        </p:txBody>
      </p:sp>
      <p:graphicFrame>
        <p:nvGraphicFramePr>
          <p:cNvPr id="3" name="Table 2">
            <a:extLst>
              <a:ext uri="{FF2B5EF4-FFF2-40B4-BE49-F238E27FC236}">
                <a16:creationId xmlns:a16="http://schemas.microsoft.com/office/drawing/2014/main" id="{11E58A0D-5427-4DE6-814A-3866E6516097}"/>
              </a:ext>
            </a:extLst>
          </p:cNvPr>
          <p:cNvGraphicFramePr>
            <a:graphicFrameLocks noGrp="1"/>
          </p:cNvGraphicFramePr>
          <p:nvPr>
            <p:extLst>
              <p:ext uri="{D42A27DB-BD31-4B8C-83A1-F6EECF244321}">
                <p14:modId xmlns:p14="http://schemas.microsoft.com/office/powerpoint/2010/main" val="2908976495"/>
              </p:ext>
            </p:extLst>
          </p:nvPr>
        </p:nvGraphicFramePr>
        <p:xfrm>
          <a:off x="6610205" y="2121408"/>
          <a:ext cx="5009339" cy="4074160"/>
        </p:xfrm>
        <a:graphic>
          <a:graphicData uri="http://schemas.openxmlformats.org/drawingml/2006/table">
            <a:tbl>
              <a:tblPr firstRow="1" bandRow="1">
                <a:tableStyleId>{5C22544A-7EE6-4342-B048-85BDC9FD1C3A}</a:tableStyleId>
              </a:tblPr>
              <a:tblGrid>
                <a:gridCol w="3072592">
                  <a:extLst>
                    <a:ext uri="{9D8B030D-6E8A-4147-A177-3AD203B41FA5}">
                      <a16:colId xmlns:a16="http://schemas.microsoft.com/office/drawing/2014/main" val="1576134417"/>
                    </a:ext>
                  </a:extLst>
                </a:gridCol>
                <a:gridCol w="1936747">
                  <a:extLst>
                    <a:ext uri="{9D8B030D-6E8A-4147-A177-3AD203B41FA5}">
                      <a16:colId xmlns:a16="http://schemas.microsoft.com/office/drawing/2014/main" val="758115210"/>
                    </a:ext>
                  </a:extLst>
                </a:gridCol>
              </a:tblGrid>
              <a:tr h="0">
                <a:tc>
                  <a:txBody>
                    <a:bodyPr/>
                    <a:lstStyle/>
                    <a:p>
                      <a:pPr algn="ctr"/>
                      <a:r>
                        <a:rPr lang="en-US" dirty="0"/>
                        <a:t>Metric</a:t>
                      </a:r>
                    </a:p>
                  </a:txBody>
                  <a:tcPr/>
                </a:tc>
                <a:tc>
                  <a:txBody>
                    <a:bodyPr/>
                    <a:lstStyle/>
                    <a:p>
                      <a:pPr algn="ctr"/>
                      <a:r>
                        <a:rPr lang="en-US" dirty="0"/>
                        <a:t>Totals/Averages</a:t>
                      </a:r>
                    </a:p>
                  </a:txBody>
                  <a:tcPr/>
                </a:tc>
                <a:extLst>
                  <a:ext uri="{0D108BD9-81ED-4DB2-BD59-A6C34878D82A}">
                    <a16:rowId xmlns:a16="http://schemas.microsoft.com/office/drawing/2014/main" val="2288664454"/>
                  </a:ext>
                </a:extLst>
              </a:tr>
              <a:tr h="370840">
                <a:tc>
                  <a:txBody>
                    <a:bodyPr/>
                    <a:lstStyle/>
                    <a:p>
                      <a:pPr algn="r"/>
                      <a:r>
                        <a:rPr lang="en-US" dirty="0">
                          <a:solidFill>
                            <a:schemeClr val="tx2"/>
                          </a:solidFill>
                        </a:rPr>
                        <a:t>Total Buyers (Subscriber IDs)</a:t>
                      </a:r>
                    </a:p>
                  </a:txBody>
                  <a:tcPr/>
                </a:tc>
                <a:tc>
                  <a:txBody>
                    <a:bodyPr/>
                    <a:lstStyle/>
                    <a:p>
                      <a:pPr lvl="1" algn="r"/>
                      <a:r>
                        <a:rPr lang="en-US" dirty="0">
                          <a:solidFill>
                            <a:schemeClr val="tx2"/>
                          </a:solidFill>
                        </a:rPr>
                        <a:t>471,377</a:t>
                      </a:r>
                    </a:p>
                  </a:txBody>
                  <a:tcPr/>
                </a:tc>
                <a:extLst>
                  <a:ext uri="{0D108BD9-81ED-4DB2-BD59-A6C34878D82A}">
                    <a16:rowId xmlns:a16="http://schemas.microsoft.com/office/drawing/2014/main" val="1769459984"/>
                  </a:ext>
                </a:extLst>
              </a:tr>
              <a:tr h="370840">
                <a:tc>
                  <a:txBody>
                    <a:bodyPr/>
                    <a:lstStyle/>
                    <a:p>
                      <a:pPr algn="r"/>
                      <a:r>
                        <a:rPr lang="en-US" dirty="0">
                          <a:solidFill>
                            <a:schemeClr val="tx2"/>
                          </a:solidFill>
                        </a:rPr>
                        <a:t>Total Orders</a:t>
                      </a:r>
                    </a:p>
                  </a:txBody>
                  <a:tcPr/>
                </a:tc>
                <a:tc>
                  <a:txBody>
                    <a:bodyPr/>
                    <a:lstStyle/>
                    <a:p>
                      <a:pPr algn="r"/>
                      <a:r>
                        <a:rPr lang="en-US" dirty="0">
                          <a:solidFill>
                            <a:schemeClr val="tx2"/>
                          </a:solidFill>
                        </a:rPr>
                        <a:t>772,062</a:t>
                      </a:r>
                    </a:p>
                  </a:txBody>
                  <a:tcPr/>
                </a:tc>
                <a:extLst>
                  <a:ext uri="{0D108BD9-81ED-4DB2-BD59-A6C34878D82A}">
                    <a16:rowId xmlns:a16="http://schemas.microsoft.com/office/drawing/2014/main" val="2486540605"/>
                  </a:ext>
                </a:extLst>
              </a:tr>
              <a:tr h="370840">
                <a:tc>
                  <a:txBody>
                    <a:bodyPr/>
                    <a:lstStyle/>
                    <a:p>
                      <a:pPr algn="r"/>
                      <a:r>
                        <a:rPr lang="en-US" dirty="0">
                          <a:solidFill>
                            <a:schemeClr val="tx2"/>
                          </a:solidFill>
                        </a:rPr>
                        <a:t>Total Revenue</a:t>
                      </a:r>
                    </a:p>
                  </a:txBody>
                  <a:tcPr/>
                </a:tc>
                <a:tc>
                  <a:txBody>
                    <a:bodyPr/>
                    <a:lstStyle/>
                    <a:p>
                      <a:pPr algn="r"/>
                      <a:r>
                        <a:rPr lang="en-US" dirty="0">
                          <a:solidFill>
                            <a:schemeClr val="tx2"/>
                          </a:solidFill>
                        </a:rPr>
                        <a:t>$52,242,809.05</a:t>
                      </a:r>
                    </a:p>
                  </a:txBody>
                  <a:tcPr/>
                </a:tc>
                <a:extLst>
                  <a:ext uri="{0D108BD9-81ED-4DB2-BD59-A6C34878D82A}">
                    <a16:rowId xmlns:a16="http://schemas.microsoft.com/office/drawing/2014/main" val="164273747"/>
                  </a:ext>
                </a:extLst>
              </a:tr>
              <a:tr h="370840">
                <a:tc>
                  <a:txBody>
                    <a:bodyPr/>
                    <a:lstStyle/>
                    <a:p>
                      <a:pPr algn="r"/>
                      <a:r>
                        <a:rPr lang="en-US" dirty="0">
                          <a:solidFill>
                            <a:schemeClr val="tx2"/>
                          </a:solidFill>
                        </a:rPr>
                        <a:t>Avg. </a:t>
                      </a:r>
                      <a:r>
                        <a:rPr lang="en-US" dirty="0" err="1">
                          <a:solidFill>
                            <a:schemeClr val="tx2"/>
                          </a:solidFill>
                        </a:rPr>
                        <a:t>Recency</a:t>
                      </a:r>
                      <a:r>
                        <a:rPr lang="en-US" dirty="0">
                          <a:solidFill>
                            <a:schemeClr val="tx2"/>
                          </a:solidFill>
                        </a:rPr>
                        <a:t> (days)</a:t>
                      </a:r>
                    </a:p>
                  </a:txBody>
                  <a:tcPr/>
                </a:tc>
                <a:tc>
                  <a:txBody>
                    <a:bodyPr/>
                    <a:lstStyle/>
                    <a:p>
                      <a:pPr algn="r"/>
                      <a:r>
                        <a:rPr lang="en-US" dirty="0">
                          <a:solidFill>
                            <a:schemeClr val="tx2"/>
                          </a:solidFill>
                        </a:rPr>
                        <a:t>853</a:t>
                      </a:r>
                    </a:p>
                  </a:txBody>
                  <a:tcPr/>
                </a:tc>
                <a:extLst>
                  <a:ext uri="{0D108BD9-81ED-4DB2-BD59-A6C34878D82A}">
                    <a16:rowId xmlns:a16="http://schemas.microsoft.com/office/drawing/2014/main" val="2106430301"/>
                  </a:ext>
                </a:extLst>
              </a:tr>
              <a:tr h="370840">
                <a:tc>
                  <a:txBody>
                    <a:bodyPr/>
                    <a:lstStyle/>
                    <a:p>
                      <a:pPr algn="r"/>
                      <a:r>
                        <a:rPr lang="en-US" dirty="0">
                          <a:solidFill>
                            <a:schemeClr val="tx2"/>
                          </a:solidFill>
                        </a:rPr>
                        <a:t>Avg. Frequency</a:t>
                      </a:r>
                    </a:p>
                  </a:txBody>
                  <a:tcPr/>
                </a:tc>
                <a:tc>
                  <a:txBody>
                    <a:bodyPr/>
                    <a:lstStyle/>
                    <a:p>
                      <a:pPr algn="r"/>
                      <a:r>
                        <a:rPr lang="en-US" dirty="0">
                          <a:solidFill>
                            <a:schemeClr val="tx2"/>
                          </a:solidFill>
                        </a:rPr>
                        <a:t>1.64</a:t>
                      </a:r>
                    </a:p>
                  </a:txBody>
                  <a:tcPr/>
                </a:tc>
                <a:extLst>
                  <a:ext uri="{0D108BD9-81ED-4DB2-BD59-A6C34878D82A}">
                    <a16:rowId xmlns:a16="http://schemas.microsoft.com/office/drawing/2014/main" val="3344719097"/>
                  </a:ext>
                </a:extLst>
              </a:tr>
              <a:tr h="370840">
                <a:tc>
                  <a:txBody>
                    <a:bodyPr/>
                    <a:lstStyle/>
                    <a:p>
                      <a:pPr algn="r"/>
                      <a:r>
                        <a:rPr lang="en-US" dirty="0">
                          <a:solidFill>
                            <a:schemeClr val="tx2"/>
                          </a:solidFill>
                        </a:rPr>
                        <a:t>Avg. LTV</a:t>
                      </a:r>
                    </a:p>
                  </a:txBody>
                  <a:tcPr/>
                </a:tc>
                <a:tc>
                  <a:txBody>
                    <a:bodyPr/>
                    <a:lstStyle/>
                    <a:p>
                      <a:pPr algn="r"/>
                      <a:r>
                        <a:rPr lang="en-US" dirty="0">
                          <a:solidFill>
                            <a:schemeClr val="tx2"/>
                          </a:solidFill>
                        </a:rPr>
                        <a:t>$110.83</a:t>
                      </a:r>
                    </a:p>
                  </a:txBody>
                  <a:tcPr/>
                </a:tc>
                <a:extLst>
                  <a:ext uri="{0D108BD9-81ED-4DB2-BD59-A6C34878D82A}">
                    <a16:rowId xmlns:a16="http://schemas.microsoft.com/office/drawing/2014/main" val="407599060"/>
                  </a:ext>
                </a:extLst>
              </a:tr>
              <a:tr h="370840">
                <a:tc>
                  <a:txBody>
                    <a:bodyPr/>
                    <a:lstStyle/>
                    <a:p>
                      <a:pPr algn="r"/>
                      <a:r>
                        <a:rPr lang="en-US" dirty="0">
                          <a:solidFill>
                            <a:schemeClr val="tx2"/>
                          </a:solidFill>
                        </a:rPr>
                        <a:t>AOV</a:t>
                      </a:r>
                    </a:p>
                  </a:txBody>
                  <a:tcPr/>
                </a:tc>
                <a:tc>
                  <a:txBody>
                    <a:bodyPr/>
                    <a:lstStyle/>
                    <a:p>
                      <a:pPr algn="r"/>
                      <a:r>
                        <a:rPr lang="en-US" dirty="0">
                          <a:solidFill>
                            <a:schemeClr val="tx2"/>
                          </a:solidFill>
                        </a:rPr>
                        <a:t>$67.67</a:t>
                      </a:r>
                    </a:p>
                  </a:txBody>
                  <a:tcPr/>
                </a:tc>
                <a:extLst>
                  <a:ext uri="{0D108BD9-81ED-4DB2-BD59-A6C34878D82A}">
                    <a16:rowId xmlns:a16="http://schemas.microsoft.com/office/drawing/2014/main" val="1514504325"/>
                  </a:ext>
                </a:extLst>
              </a:tr>
              <a:tr h="370840">
                <a:tc>
                  <a:txBody>
                    <a:bodyPr/>
                    <a:lstStyle/>
                    <a:p>
                      <a:pPr algn="r"/>
                      <a:r>
                        <a:rPr lang="en-US" dirty="0">
                          <a:solidFill>
                            <a:schemeClr val="tx2"/>
                          </a:solidFill>
                        </a:rPr>
                        <a:t>Total Products</a:t>
                      </a:r>
                    </a:p>
                  </a:txBody>
                  <a:tcPr/>
                </a:tc>
                <a:tc>
                  <a:txBody>
                    <a:bodyPr/>
                    <a:lstStyle/>
                    <a:p>
                      <a:pPr algn="r"/>
                      <a:r>
                        <a:rPr lang="en-US" dirty="0">
                          <a:solidFill>
                            <a:schemeClr val="tx2"/>
                          </a:solidFill>
                        </a:rPr>
                        <a:t>1,771,703</a:t>
                      </a:r>
                    </a:p>
                  </a:txBody>
                  <a:tcPr/>
                </a:tc>
                <a:extLst>
                  <a:ext uri="{0D108BD9-81ED-4DB2-BD59-A6C34878D82A}">
                    <a16:rowId xmlns:a16="http://schemas.microsoft.com/office/drawing/2014/main" val="198443951"/>
                  </a:ext>
                </a:extLst>
              </a:tr>
              <a:tr h="370840">
                <a:tc>
                  <a:txBody>
                    <a:bodyPr/>
                    <a:lstStyle/>
                    <a:p>
                      <a:pPr algn="r"/>
                      <a:r>
                        <a:rPr lang="en-US" dirty="0">
                          <a:solidFill>
                            <a:schemeClr val="tx2"/>
                          </a:solidFill>
                        </a:rPr>
                        <a:t>Avg. UPT</a:t>
                      </a:r>
                    </a:p>
                  </a:txBody>
                  <a:tcPr/>
                </a:tc>
                <a:tc>
                  <a:txBody>
                    <a:bodyPr/>
                    <a:lstStyle/>
                    <a:p>
                      <a:pPr algn="r"/>
                      <a:r>
                        <a:rPr lang="en-US" dirty="0">
                          <a:solidFill>
                            <a:schemeClr val="tx2"/>
                          </a:solidFill>
                        </a:rPr>
                        <a:t>2.29</a:t>
                      </a:r>
                    </a:p>
                  </a:txBody>
                  <a:tcPr/>
                </a:tc>
                <a:extLst>
                  <a:ext uri="{0D108BD9-81ED-4DB2-BD59-A6C34878D82A}">
                    <a16:rowId xmlns:a16="http://schemas.microsoft.com/office/drawing/2014/main" val="1519736062"/>
                  </a:ext>
                </a:extLst>
              </a:tr>
              <a:tr h="370840">
                <a:tc>
                  <a:txBody>
                    <a:bodyPr/>
                    <a:lstStyle/>
                    <a:p>
                      <a:pPr algn="r"/>
                      <a:r>
                        <a:rPr lang="en-US" dirty="0">
                          <a:solidFill>
                            <a:schemeClr val="tx2"/>
                          </a:solidFill>
                        </a:rPr>
                        <a:t>Avg. % of Orders Promo Used</a:t>
                      </a:r>
                    </a:p>
                  </a:txBody>
                  <a:tcPr/>
                </a:tc>
                <a:tc>
                  <a:txBody>
                    <a:bodyPr/>
                    <a:lstStyle/>
                    <a:p>
                      <a:pPr algn="r"/>
                      <a:r>
                        <a:rPr lang="en-US" dirty="0">
                          <a:solidFill>
                            <a:schemeClr val="tx2"/>
                          </a:solidFill>
                        </a:rPr>
                        <a:t>30.26%</a:t>
                      </a:r>
                    </a:p>
                  </a:txBody>
                  <a:tcPr/>
                </a:tc>
                <a:extLst>
                  <a:ext uri="{0D108BD9-81ED-4DB2-BD59-A6C34878D82A}">
                    <a16:rowId xmlns:a16="http://schemas.microsoft.com/office/drawing/2014/main" val="3470763313"/>
                  </a:ext>
                </a:extLst>
              </a:tr>
            </a:tbl>
          </a:graphicData>
        </a:graphic>
      </p:graphicFrame>
      <p:sp>
        <p:nvSpPr>
          <p:cNvPr id="6" name="Content Placeholder 10">
            <a:extLst>
              <a:ext uri="{FF2B5EF4-FFF2-40B4-BE49-F238E27FC236}">
                <a16:creationId xmlns:a16="http://schemas.microsoft.com/office/drawing/2014/main" id="{7B29D22E-85AC-40B3-A69B-5C1296D87A30}"/>
              </a:ext>
            </a:extLst>
          </p:cNvPr>
          <p:cNvSpPr>
            <a:spLocks noGrp="1"/>
          </p:cNvSpPr>
          <p:nvPr>
            <p:ph sz="half" idx="1"/>
          </p:nvPr>
        </p:nvSpPr>
        <p:spPr>
          <a:xfrm>
            <a:off x="838200" y="2119608"/>
            <a:ext cx="5181600" cy="4063155"/>
          </a:xfrm>
        </p:spPr>
        <p:txBody>
          <a:bodyPr/>
          <a:lstStyle/>
          <a:p>
            <a:r>
              <a:rPr lang="en-US" b="1" i="1" dirty="0"/>
              <a:t>Removal of Non purchasers</a:t>
            </a:r>
          </a:p>
          <a:p>
            <a:r>
              <a:rPr lang="en-US" b="1" i="1" dirty="0"/>
              <a:t>Removal of Outliers:</a:t>
            </a:r>
            <a:r>
              <a:rPr lang="en-US" dirty="0"/>
              <a:t> Rejected Subscriber IDs with LTV outside of two standard deviations from the mean</a:t>
            </a:r>
          </a:p>
          <a:p>
            <a:pPr marL="0" indent="0">
              <a:buNone/>
            </a:pPr>
            <a:endParaRPr lang="en-US" b="1" i="1" dirty="0"/>
          </a:p>
          <a:p>
            <a:pPr>
              <a:buFontTx/>
              <a:buChar char="*"/>
            </a:pPr>
            <a:r>
              <a:rPr lang="en-US" sz="1600" i="1" dirty="0">
                <a:solidFill>
                  <a:schemeClr val="tx2"/>
                </a:solidFill>
              </a:rPr>
              <a:t>All subsequent slides and data are representative of the new dataset created after removal of the outliers</a:t>
            </a:r>
          </a:p>
        </p:txBody>
      </p:sp>
    </p:spTree>
    <p:extLst>
      <p:ext uri="{BB962C8B-B14F-4D97-AF65-F5344CB8AC3E}">
        <p14:creationId xmlns:p14="http://schemas.microsoft.com/office/powerpoint/2010/main" val="412903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13</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Revised Lifetime Value (LTV)</a:t>
            </a: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3321986642"/>
              </p:ext>
            </p:extLst>
          </p:nvPr>
        </p:nvGraphicFramePr>
        <p:xfrm>
          <a:off x="828311" y="2110633"/>
          <a:ext cx="6581892" cy="4444544"/>
        </p:xfrm>
        <a:graphic>
          <a:graphicData uri="http://schemas.openxmlformats.org/drawingml/2006/table">
            <a:tbl>
              <a:tblPr firstRow="1" bandRow="1">
                <a:tableStyleId>{5C22544A-7EE6-4342-B048-85BDC9FD1C3A}</a:tableStyleId>
              </a:tblPr>
              <a:tblGrid>
                <a:gridCol w="3290946">
                  <a:extLst>
                    <a:ext uri="{9D8B030D-6E8A-4147-A177-3AD203B41FA5}">
                      <a16:colId xmlns:a16="http://schemas.microsoft.com/office/drawing/2014/main" val="3223751877"/>
                    </a:ext>
                  </a:extLst>
                </a:gridCol>
                <a:gridCol w="3290946">
                  <a:extLst>
                    <a:ext uri="{9D8B030D-6E8A-4147-A177-3AD203B41FA5}">
                      <a16:colId xmlns:a16="http://schemas.microsoft.com/office/drawing/2014/main" val="2316834458"/>
                    </a:ext>
                  </a:extLst>
                </a:gridCol>
              </a:tblGrid>
              <a:tr h="495346">
                <a:tc gridSpan="2">
                  <a:txBody>
                    <a:bodyPr/>
                    <a:lstStyle/>
                    <a:p>
                      <a:pPr algn="ctr"/>
                      <a:r>
                        <a:rPr lang="en-US" dirty="0"/>
                        <a:t>Buyer Data Analysis (LTV) Outliers Removed at 95%</a:t>
                      </a:r>
                    </a:p>
                  </a:txBody>
                  <a:tcPr/>
                </a:tc>
                <a:tc hMerge="1">
                  <a:txBody>
                    <a:bodyPr/>
                    <a:lstStyle/>
                    <a:p>
                      <a:endParaRPr lang="en-US" dirty="0"/>
                    </a:p>
                  </a:txBody>
                  <a:tcPr/>
                </a:tc>
                <a:extLst>
                  <a:ext uri="{0D108BD9-81ED-4DB2-BD59-A6C34878D82A}">
                    <a16:rowId xmlns:a16="http://schemas.microsoft.com/office/drawing/2014/main" val="3170788734"/>
                  </a:ext>
                </a:extLst>
              </a:tr>
              <a:tr h="495346">
                <a:tc>
                  <a:txBody>
                    <a:bodyPr/>
                    <a:lstStyle/>
                    <a:p>
                      <a:r>
                        <a:rPr lang="en-US" dirty="0">
                          <a:solidFill>
                            <a:schemeClr val="tx2"/>
                          </a:solidFill>
                        </a:rPr>
                        <a:t>Count</a:t>
                      </a:r>
                    </a:p>
                  </a:txBody>
                  <a:tcPr/>
                </a:tc>
                <a:tc>
                  <a:txBody>
                    <a:bodyPr/>
                    <a:lstStyle/>
                    <a:p>
                      <a:r>
                        <a:rPr lang="en-US" dirty="0">
                          <a:solidFill>
                            <a:schemeClr val="tx2"/>
                          </a:solidFill>
                        </a:rPr>
                        <a:t>471,377</a:t>
                      </a:r>
                    </a:p>
                  </a:txBody>
                  <a:tcPr/>
                </a:tc>
                <a:extLst>
                  <a:ext uri="{0D108BD9-81ED-4DB2-BD59-A6C34878D82A}">
                    <a16:rowId xmlns:a16="http://schemas.microsoft.com/office/drawing/2014/main" val="2282930525"/>
                  </a:ext>
                </a:extLst>
              </a:tr>
              <a:tr h="495346">
                <a:tc>
                  <a:txBody>
                    <a:bodyPr/>
                    <a:lstStyle/>
                    <a:p>
                      <a:r>
                        <a:rPr lang="en-US" dirty="0">
                          <a:solidFill>
                            <a:schemeClr val="tx2"/>
                          </a:solidFill>
                        </a:rPr>
                        <a:t>Mean</a:t>
                      </a:r>
                    </a:p>
                  </a:txBody>
                  <a:tcPr/>
                </a:tc>
                <a:tc>
                  <a:txBody>
                    <a:bodyPr/>
                    <a:lstStyle/>
                    <a:p>
                      <a:r>
                        <a:rPr lang="en-US" dirty="0">
                          <a:solidFill>
                            <a:schemeClr val="tx2"/>
                          </a:solidFill>
                        </a:rPr>
                        <a:t>$110.83</a:t>
                      </a:r>
                    </a:p>
                  </a:txBody>
                  <a:tcPr/>
                </a:tc>
                <a:extLst>
                  <a:ext uri="{0D108BD9-81ED-4DB2-BD59-A6C34878D82A}">
                    <a16:rowId xmlns:a16="http://schemas.microsoft.com/office/drawing/2014/main" val="1264908719"/>
                  </a:ext>
                </a:extLst>
              </a:tr>
              <a:tr h="495346">
                <a:tc>
                  <a:txBody>
                    <a:bodyPr/>
                    <a:lstStyle/>
                    <a:p>
                      <a:r>
                        <a:rPr lang="en-US" dirty="0">
                          <a:solidFill>
                            <a:schemeClr val="tx2"/>
                          </a:solidFill>
                        </a:rPr>
                        <a:t>Standard Deviation</a:t>
                      </a:r>
                    </a:p>
                  </a:txBody>
                  <a:tcPr/>
                </a:tc>
                <a:tc>
                  <a:txBody>
                    <a:bodyPr/>
                    <a:lstStyle/>
                    <a:p>
                      <a:r>
                        <a:rPr lang="en-US" dirty="0">
                          <a:solidFill>
                            <a:schemeClr val="tx2"/>
                          </a:solidFill>
                        </a:rPr>
                        <a:t>$91.73</a:t>
                      </a:r>
                    </a:p>
                  </a:txBody>
                  <a:tcPr/>
                </a:tc>
                <a:extLst>
                  <a:ext uri="{0D108BD9-81ED-4DB2-BD59-A6C34878D82A}">
                    <a16:rowId xmlns:a16="http://schemas.microsoft.com/office/drawing/2014/main" val="481617614"/>
                  </a:ext>
                </a:extLst>
              </a:tr>
              <a:tr h="495346">
                <a:tc>
                  <a:txBody>
                    <a:bodyPr/>
                    <a:lstStyle/>
                    <a:p>
                      <a:r>
                        <a:rPr lang="en-US" dirty="0">
                          <a:solidFill>
                            <a:schemeClr val="tx2"/>
                          </a:solidFill>
                        </a:rPr>
                        <a:t>Min</a:t>
                      </a:r>
                    </a:p>
                  </a:txBody>
                  <a:tcPr/>
                </a:tc>
                <a:tc>
                  <a:txBody>
                    <a:bodyPr/>
                    <a:lstStyle/>
                    <a:p>
                      <a:r>
                        <a:rPr lang="en-US" dirty="0">
                          <a:solidFill>
                            <a:schemeClr val="tx2"/>
                          </a:solidFill>
                        </a:rPr>
                        <a:t>$19.98</a:t>
                      </a:r>
                    </a:p>
                  </a:txBody>
                  <a:tcPr/>
                </a:tc>
                <a:extLst>
                  <a:ext uri="{0D108BD9-81ED-4DB2-BD59-A6C34878D82A}">
                    <a16:rowId xmlns:a16="http://schemas.microsoft.com/office/drawing/2014/main" val="585508143"/>
                  </a:ext>
                </a:extLst>
              </a:tr>
              <a:tr h="495346">
                <a:tc>
                  <a:txBody>
                    <a:bodyPr/>
                    <a:lstStyle/>
                    <a:p>
                      <a:r>
                        <a:rPr lang="en-US" dirty="0">
                          <a:solidFill>
                            <a:schemeClr val="tx2"/>
                          </a:solidFill>
                        </a:rPr>
                        <a:t>25%</a:t>
                      </a:r>
                    </a:p>
                  </a:txBody>
                  <a:tcPr/>
                </a:tc>
                <a:tc>
                  <a:txBody>
                    <a:bodyPr/>
                    <a:lstStyle/>
                    <a:p>
                      <a:r>
                        <a:rPr lang="en-US" dirty="0">
                          <a:solidFill>
                            <a:schemeClr val="tx2"/>
                          </a:solidFill>
                        </a:rPr>
                        <a:t>$47.94</a:t>
                      </a:r>
                    </a:p>
                  </a:txBody>
                  <a:tcPr/>
                </a:tc>
                <a:extLst>
                  <a:ext uri="{0D108BD9-81ED-4DB2-BD59-A6C34878D82A}">
                    <a16:rowId xmlns:a16="http://schemas.microsoft.com/office/drawing/2014/main" val="3143789647"/>
                  </a:ext>
                </a:extLst>
              </a:tr>
              <a:tr h="495346">
                <a:tc>
                  <a:txBody>
                    <a:bodyPr/>
                    <a:lstStyle/>
                    <a:p>
                      <a:r>
                        <a:rPr lang="en-US" dirty="0">
                          <a:solidFill>
                            <a:schemeClr val="tx2"/>
                          </a:solidFill>
                        </a:rPr>
                        <a:t>50%</a:t>
                      </a:r>
                    </a:p>
                  </a:txBody>
                  <a:tcPr/>
                </a:tc>
                <a:tc>
                  <a:txBody>
                    <a:bodyPr/>
                    <a:lstStyle/>
                    <a:p>
                      <a:r>
                        <a:rPr lang="en-US" dirty="0">
                          <a:solidFill>
                            <a:schemeClr val="tx2"/>
                          </a:solidFill>
                        </a:rPr>
                        <a:t>$79.00</a:t>
                      </a:r>
                    </a:p>
                  </a:txBody>
                  <a:tcPr/>
                </a:tc>
                <a:extLst>
                  <a:ext uri="{0D108BD9-81ED-4DB2-BD59-A6C34878D82A}">
                    <a16:rowId xmlns:a16="http://schemas.microsoft.com/office/drawing/2014/main" val="2399237082"/>
                  </a:ext>
                </a:extLst>
              </a:tr>
              <a:tr h="488561">
                <a:tc>
                  <a:txBody>
                    <a:bodyPr/>
                    <a:lstStyle/>
                    <a:p>
                      <a:r>
                        <a:rPr lang="en-US" dirty="0">
                          <a:solidFill>
                            <a:schemeClr val="tx2"/>
                          </a:solidFill>
                        </a:rPr>
                        <a:t>75%</a:t>
                      </a:r>
                    </a:p>
                  </a:txBody>
                  <a:tcPr/>
                </a:tc>
                <a:tc>
                  <a:txBody>
                    <a:bodyPr/>
                    <a:lstStyle/>
                    <a:p>
                      <a:r>
                        <a:rPr lang="en-US" dirty="0">
                          <a:solidFill>
                            <a:schemeClr val="tx2"/>
                          </a:solidFill>
                        </a:rPr>
                        <a:t>$136.96</a:t>
                      </a:r>
                    </a:p>
                  </a:txBody>
                  <a:tcPr/>
                </a:tc>
                <a:extLst>
                  <a:ext uri="{0D108BD9-81ED-4DB2-BD59-A6C34878D82A}">
                    <a16:rowId xmlns:a16="http://schemas.microsoft.com/office/drawing/2014/main" val="2906192469"/>
                  </a:ext>
                </a:extLst>
              </a:tr>
              <a:tr h="488561">
                <a:tc>
                  <a:txBody>
                    <a:bodyPr/>
                    <a:lstStyle/>
                    <a:p>
                      <a:r>
                        <a:rPr lang="en-US" dirty="0">
                          <a:solidFill>
                            <a:schemeClr val="tx2"/>
                          </a:solidFill>
                        </a:rPr>
                        <a:t>Max</a:t>
                      </a:r>
                    </a:p>
                  </a:txBody>
                  <a:tcPr/>
                </a:tc>
                <a:tc>
                  <a:txBody>
                    <a:bodyPr/>
                    <a:lstStyle/>
                    <a:p>
                      <a:r>
                        <a:rPr lang="en-US" dirty="0">
                          <a:solidFill>
                            <a:schemeClr val="tx2"/>
                          </a:solidFill>
                        </a:rPr>
                        <a:t>$519.64</a:t>
                      </a:r>
                    </a:p>
                  </a:txBody>
                  <a:tcPr/>
                </a:tc>
                <a:extLst>
                  <a:ext uri="{0D108BD9-81ED-4DB2-BD59-A6C34878D82A}">
                    <a16:rowId xmlns:a16="http://schemas.microsoft.com/office/drawing/2014/main" val="2837984125"/>
                  </a:ext>
                </a:extLst>
              </a:tr>
            </a:tbl>
          </a:graphicData>
        </a:graphic>
      </p:graphicFrame>
      <p:pic>
        <p:nvPicPr>
          <p:cNvPr id="4" name="Picture 3">
            <a:extLst>
              <a:ext uri="{FF2B5EF4-FFF2-40B4-BE49-F238E27FC236}">
                <a16:creationId xmlns:a16="http://schemas.microsoft.com/office/drawing/2014/main" id="{65D61973-2A2C-4074-8220-78F9CDB6BC4E}"/>
              </a:ext>
            </a:extLst>
          </p:cNvPr>
          <p:cNvPicPr>
            <a:picLocks noChangeAspect="1"/>
          </p:cNvPicPr>
          <p:nvPr/>
        </p:nvPicPr>
        <p:blipFill>
          <a:blip r:embed="rId2"/>
          <a:stretch>
            <a:fillRect/>
          </a:stretch>
        </p:blipFill>
        <p:spPr>
          <a:xfrm>
            <a:off x="7861464" y="1882951"/>
            <a:ext cx="3657600" cy="2332654"/>
          </a:xfrm>
          <a:prstGeom prst="rect">
            <a:avLst/>
          </a:prstGeom>
        </p:spPr>
      </p:pic>
      <p:pic>
        <p:nvPicPr>
          <p:cNvPr id="9" name="Picture 8">
            <a:extLst>
              <a:ext uri="{FF2B5EF4-FFF2-40B4-BE49-F238E27FC236}">
                <a16:creationId xmlns:a16="http://schemas.microsoft.com/office/drawing/2014/main" id="{57E0395E-8B87-4F10-918D-3544C8E2ABB2}"/>
              </a:ext>
            </a:extLst>
          </p:cNvPr>
          <p:cNvPicPr>
            <a:picLocks noChangeAspect="1"/>
          </p:cNvPicPr>
          <p:nvPr/>
        </p:nvPicPr>
        <p:blipFill>
          <a:blip r:embed="rId3"/>
          <a:stretch>
            <a:fillRect/>
          </a:stretch>
        </p:blipFill>
        <p:spPr>
          <a:xfrm>
            <a:off x="7861464" y="4277001"/>
            <a:ext cx="3657600" cy="2497873"/>
          </a:xfrm>
          <a:prstGeom prst="rect">
            <a:avLst/>
          </a:prstGeom>
        </p:spPr>
      </p:pic>
    </p:spTree>
    <p:extLst>
      <p:ext uri="{BB962C8B-B14F-4D97-AF65-F5344CB8AC3E}">
        <p14:creationId xmlns:p14="http://schemas.microsoft.com/office/powerpoint/2010/main" val="76834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14</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Frequency</a:t>
            </a: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942445669"/>
              </p:ext>
            </p:extLst>
          </p:nvPr>
        </p:nvGraphicFramePr>
        <p:xfrm>
          <a:off x="832104" y="2112264"/>
          <a:ext cx="6570016" cy="4246486"/>
        </p:xfrm>
        <a:graphic>
          <a:graphicData uri="http://schemas.openxmlformats.org/drawingml/2006/table">
            <a:tbl>
              <a:tblPr firstRow="1" bandRow="1">
                <a:tableStyleId>{5C22544A-7EE6-4342-B048-85BDC9FD1C3A}</a:tableStyleId>
              </a:tblPr>
              <a:tblGrid>
                <a:gridCol w="3285008">
                  <a:extLst>
                    <a:ext uri="{9D8B030D-6E8A-4147-A177-3AD203B41FA5}">
                      <a16:colId xmlns:a16="http://schemas.microsoft.com/office/drawing/2014/main" val="3223751877"/>
                    </a:ext>
                  </a:extLst>
                </a:gridCol>
                <a:gridCol w="3285008">
                  <a:extLst>
                    <a:ext uri="{9D8B030D-6E8A-4147-A177-3AD203B41FA5}">
                      <a16:colId xmlns:a16="http://schemas.microsoft.com/office/drawing/2014/main" val="2316834458"/>
                    </a:ext>
                  </a:extLst>
                </a:gridCol>
              </a:tblGrid>
              <a:tr h="472995">
                <a:tc gridSpan="2">
                  <a:txBody>
                    <a:bodyPr/>
                    <a:lstStyle/>
                    <a:p>
                      <a:pPr algn="ctr"/>
                      <a:r>
                        <a:rPr lang="en-US" dirty="0"/>
                        <a:t>Buyer Data Analysis (Frequency) Outliers Removed at 95%</a:t>
                      </a:r>
                    </a:p>
                  </a:txBody>
                  <a:tcPr/>
                </a:tc>
                <a:tc hMerge="1">
                  <a:txBody>
                    <a:bodyPr/>
                    <a:lstStyle/>
                    <a:p>
                      <a:endParaRPr lang="en-US" dirty="0"/>
                    </a:p>
                  </a:txBody>
                  <a:tcPr/>
                </a:tc>
                <a:extLst>
                  <a:ext uri="{0D108BD9-81ED-4DB2-BD59-A6C34878D82A}">
                    <a16:rowId xmlns:a16="http://schemas.microsoft.com/office/drawing/2014/main" val="3170788734"/>
                  </a:ext>
                </a:extLst>
              </a:tr>
              <a:tr h="472995">
                <a:tc>
                  <a:txBody>
                    <a:bodyPr/>
                    <a:lstStyle/>
                    <a:p>
                      <a:r>
                        <a:rPr lang="en-US" dirty="0">
                          <a:solidFill>
                            <a:schemeClr val="tx2"/>
                          </a:solidFill>
                        </a:rPr>
                        <a:t>Count</a:t>
                      </a:r>
                    </a:p>
                  </a:txBody>
                  <a:tcPr/>
                </a:tc>
                <a:tc>
                  <a:txBody>
                    <a:bodyPr/>
                    <a:lstStyle/>
                    <a:p>
                      <a:r>
                        <a:rPr lang="en-US" dirty="0">
                          <a:solidFill>
                            <a:schemeClr val="tx2"/>
                          </a:solidFill>
                        </a:rPr>
                        <a:t>471,377</a:t>
                      </a:r>
                    </a:p>
                  </a:txBody>
                  <a:tcPr/>
                </a:tc>
                <a:extLst>
                  <a:ext uri="{0D108BD9-81ED-4DB2-BD59-A6C34878D82A}">
                    <a16:rowId xmlns:a16="http://schemas.microsoft.com/office/drawing/2014/main" val="2282930525"/>
                  </a:ext>
                </a:extLst>
              </a:tr>
              <a:tr h="472995">
                <a:tc>
                  <a:txBody>
                    <a:bodyPr/>
                    <a:lstStyle/>
                    <a:p>
                      <a:r>
                        <a:rPr lang="en-US" dirty="0">
                          <a:solidFill>
                            <a:schemeClr val="tx2"/>
                          </a:solidFill>
                        </a:rPr>
                        <a:t>Mean</a:t>
                      </a:r>
                    </a:p>
                  </a:txBody>
                  <a:tcPr/>
                </a:tc>
                <a:tc>
                  <a:txBody>
                    <a:bodyPr/>
                    <a:lstStyle/>
                    <a:p>
                      <a:r>
                        <a:rPr lang="en-US" dirty="0">
                          <a:solidFill>
                            <a:schemeClr val="tx2"/>
                          </a:solidFill>
                        </a:rPr>
                        <a:t>1.63</a:t>
                      </a:r>
                    </a:p>
                  </a:txBody>
                  <a:tcPr/>
                </a:tc>
                <a:extLst>
                  <a:ext uri="{0D108BD9-81ED-4DB2-BD59-A6C34878D82A}">
                    <a16:rowId xmlns:a16="http://schemas.microsoft.com/office/drawing/2014/main" val="1264908719"/>
                  </a:ext>
                </a:extLst>
              </a:tr>
              <a:tr h="472995">
                <a:tc>
                  <a:txBody>
                    <a:bodyPr/>
                    <a:lstStyle/>
                    <a:p>
                      <a:r>
                        <a:rPr lang="en-US" dirty="0">
                          <a:solidFill>
                            <a:schemeClr val="tx2"/>
                          </a:solidFill>
                        </a:rPr>
                        <a:t>Standard Deviation</a:t>
                      </a:r>
                    </a:p>
                  </a:txBody>
                  <a:tcPr/>
                </a:tc>
                <a:tc>
                  <a:txBody>
                    <a:bodyPr/>
                    <a:lstStyle/>
                    <a:p>
                      <a:r>
                        <a:rPr lang="en-US" dirty="0">
                          <a:solidFill>
                            <a:schemeClr val="tx2"/>
                          </a:solidFill>
                        </a:rPr>
                        <a:t>1.14</a:t>
                      </a:r>
                    </a:p>
                  </a:txBody>
                  <a:tcPr/>
                </a:tc>
                <a:extLst>
                  <a:ext uri="{0D108BD9-81ED-4DB2-BD59-A6C34878D82A}">
                    <a16:rowId xmlns:a16="http://schemas.microsoft.com/office/drawing/2014/main" val="481617614"/>
                  </a:ext>
                </a:extLst>
              </a:tr>
              <a:tr h="475488">
                <a:tc>
                  <a:txBody>
                    <a:bodyPr/>
                    <a:lstStyle/>
                    <a:p>
                      <a:r>
                        <a:rPr lang="en-US" dirty="0">
                          <a:solidFill>
                            <a:schemeClr val="tx2"/>
                          </a:solidFill>
                        </a:rPr>
                        <a:t>Min</a:t>
                      </a:r>
                    </a:p>
                  </a:txBody>
                  <a:tcPr/>
                </a:tc>
                <a:tc>
                  <a:txBody>
                    <a:bodyPr/>
                    <a:lstStyle/>
                    <a:p>
                      <a:r>
                        <a:rPr lang="en-US" dirty="0">
                          <a:solidFill>
                            <a:schemeClr val="tx2"/>
                          </a:solidFill>
                        </a:rPr>
                        <a:t>1.00</a:t>
                      </a:r>
                    </a:p>
                  </a:txBody>
                  <a:tcPr/>
                </a:tc>
                <a:extLst>
                  <a:ext uri="{0D108BD9-81ED-4DB2-BD59-A6C34878D82A}">
                    <a16:rowId xmlns:a16="http://schemas.microsoft.com/office/drawing/2014/main" val="585508143"/>
                  </a:ext>
                </a:extLst>
              </a:tr>
              <a:tr h="472995">
                <a:tc>
                  <a:txBody>
                    <a:bodyPr/>
                    <a:lstStyle/>
                    <a:p>
                      <a:r>
                        <a:rPr lang="en-US" dirty="0">
                          <a:solidFill>
                            <a:schemeClr val="tx2"/>
                          </a:solidFill>
                        </a:rPr>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1.00</a:t>
                      </a:r>
                    </a:p>
                  </a:txBody>
                  <a:tcPr/>
                </a:tc>
                <a:extLst>
                  <a:ext uri="{0D108BD9-81ED-4DB2-BD59-A6C34878D82A}">
                    <a16:rowId xmlns:a16="http://schemas.microsoft.com/office/drawing/2014/main" val="3143789647"/>
                  </a:ext>
                </a:extLst>
              </a:tr>
              <a:tr h="472995">
                <a:tc>
                  <a:txBody>
                    <a:bodyPr/>
                    <a:lstStyle/>
                    <a:p>
                      <a:r>
                        <a:rPr lang="en-US" dirty="0">
                          <a:solidFill>
                            <a:schemeClr val="tx2"/>
                          </a:solidFill>
                        </a:rPr>
                        <a:t>50%</a:t>
                      </a:r>
                    </a:p>
                  </a:txBody>
                  <a:tcPr/>
                </a:tc>
                <a:tc>
                  <a:txBody>
                    <a:bodyPr/>
                    <a:lstStyle/>
                    <a:p>
                      <a:r>
                        <a:rPr lang="en-US" dirty="0">
                          <a:solidFill>
                            <a:schemeClr val="tx2"/>
                          </a:solidFill>
                        </a:rPr>
                        <a:t>1.00</a:t>
                      </a:r>
                    </a:p>
                  </a:txBody>
                  <a:tcPr/>
                </a:tc>
                <a:extLst>
                  <a:ext uri="{0D108BD9-81ED-4DB2-BD59-A6C34878D82A}">
                    <a16:rowId xmlns:a16="http://schemas.microsoft.com/office/drawing/2014/main" val="2399237082"/>
                  </a:ext>
                </a:extLst>
              </a:tr>
              <a:tr h="466514">
                <a:tc>
                  <a:txBody>
                    <a:bodyPr/>
                    <a:lstStyle/>
                    <a:p>
                      <a:r>
                        <a:rPr lang="en-US" dirty="0">
                          <a:solidFill>
                            <a:schemeClr val="tx2"/>
                          </a:solidFill>
                        </a:rPr>
                        <a:t>75%</a:t>
                      </a:r>
                    </a:p>
                  </a:txBody>
                  <a:tcPr/>
                </a:tc>
                <a:tc>
                  <a:txBody>
                    <a:bodyPr/>
                    <a:lstStyle/>
                    <a:p>
                      <a:r>
                        <a:rPr lang="en-US" dirty="0">
                          <a:solidFill>
                            <a:schemeClr val="tx2"/>
                          </a:solidFill>
                        </a:rPr>
                        <a:t>2.00</a:t>
                      </a:r>
                    </a:p>
                  </a:txBody>
                  <a:tcPr/>
                </a:tc>
                <a:extLst>
                  <a:ext uri="{0D108BD9-81ED-4DB2-BD59-A6C34878D82A}">
                    <a16:rowId xmlns:a16="http://schemas.microsoft.com/office/drawing/2014/main" val="2906192469"/>
                  </a:ext>
                </a:extLst>
              </a:tr>
              <a:tr h="466514">
                <a:tc>
                  <a:txBody>
                    <a:bodyPr/>
                    <a:lstStyle/>
                    <a:p>
                      <a:r>
                        <a:rPr lang="en-US" dirty="0">
                          <a:solidFill>
                            <a:schemeClr val="tx2"/>
                          </a:solidFill>
                        </a:rPr>
                        <a:t>Max</a:t>
                      </a:r>
                    </a:p>
                  </a:txBody>
                  <a:tcPr/>
                </a:tc>
                <a:tc>
                  <a:txBody>
                    <a:bodyPr/>
                    <a:lstStyle/>
                    <a:p>
                      <a:r>
                        <a:rPr lang="en-US" dirty="0">
                          <a:solidFill>
                            <a:schemeClr val="tx2"/>
                          </a:solidFill>
                        </a:rPr>
                        <a:t>21.00</a:t>
                      </a:r>
                    </a:p>
                  </a:txBody>
                  <a:tcPr/>
                </a:tc>
                <a:extLst>
                  <a:ext uri="{0D108BD9-81ED-4DB2-BD59-A6C34878D82A}">
                    <a16:rowId xmlns:a16="http://schemas.microsoft.com/office/drawing/2014/main" val="2837984125"/>
                  </a:ext>
                </a:extLst>
              </a:tr>
            </a:tbl>
          </a:graphicData>
        </a:graphic>
      </p:graphicFrame>
      <p:pic>
        <p:nvPicPr>
          <p:cNvPr id="4" name="Picture 3">
            <a:extLst>
              <a:ext uri="{FF2B5EF4-FFF2-40B4-BE49-F238E27FC236}">
                <a16:creationId xmlns:a16="http://schemas.microsoft.com/office/drawing/2014/main" id="{1444C684-59E0-416E-91A2-7F26E59D6E64}"/>
              </a:ext>
            </a:extLst>
          </p:cNvPr>
          <p:cNvPicPr>
            <a:picLocks noChangeAspect="1"/>
          </p:cNvPicPr>
          <p:nvPr/>
        </p:nvPicPr>
        <p:blipFill>
          <a:blip r:embed="rId2"/>
          <a:stretch>
            <a:fillRect/>
          </a:stretch>
        </p:blipFill>
        <p:spPr>
          <a:xfrm>
            <a:off x="7863840" y="1883664"/>
            <a:ext cx="3657600" cy="2330091"/>
          </a:xfrm>
          <a:prstGeom prst="rect">
            <a:avLst/>
          </a:prstGeom>
        </p:spPr>
      </p:pic>
      <p:pic>
        <p:nvPicPr>
          <p:cNvPr id="11" name="Picture 10">
            <a:extLst>
              <a:ext uri="{FF2B5EF4-FFF2-40B4-BE49-F238E27FC236}">
                <a16:creationId xmlns:a16="http://schemas.microsoft.com/office/drawing/2014/main" id="{F6FA6941-80EA-4EF9-BC94-C196CBE7574B}"/>
              </a:ext>
            </a:extLst>
          </p:cNvPr>
          <p:cNvPicPr>
            <a:picLocks noChangeAspect="1"/>
          </p:cNvPicPr>
          <p:nvPr/>
        </p:nvPicPr>
        <p:blipFill>
          <a:blip r:embed="rId3"/>
          <a:stretch>
            <a:fillRect/>
          </a:stretch>
        </p:blipFill>
        <p:spPr>
          <a:xfrm>
            <a:off x="7863840" y="4316861"/>
            <a:ext cx="3657600" cy="2462364"/>
          </a:xfrm>
          <a:prstGeom prst="rect">
            <a:avLst/>
          </a:prstGeom>
        </p:spPr>
      </p:pic>
    </p:spTree>
    <p:extLst>
      <p:ext uri="{BB962C8B-B14F-4D97-AF65-F5344CB8AC3E}">
        <p14:creationId xmlns:p14="http://schemas.microsoft.com/office/powerpoint/2010/main" val="311015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35C35B-2AE0-4696-8588-DBF9C2782982}"/>
              </a:ext>
            </a:extLst>
          </p:cNvPr>
          <p:cNvSpPr/>
          <p:nvPr/>
        </p:nvSpPr>
        <p:spPr>
          <a:xfrm>
            <a:off x="0" y="1"/>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D0625CE6-63CC-45EB-A69D-6C0F61E94A7C}"/>
              </a:ext>
            </a:extLst>
          </p:cNvPr>
          <p:cNvSpPr>
            <a:spLocks noGrp="1"/>
          </p:cNvSpPr>
          <p:nvPr>
            <p:ph type="sldNum" sz="quarter" idx="12"/>
          </p:nvPr>
        </p:nvSpPr>
        <p:spPr/>
        <p:txBody>
          <a:bodyPr/>
          <a:lstStyle/>
          <a:p>
            <a:fld id="{CE24C9C7-FE37-BC41-B75F-83D5936C69AF}" type="slidenum">
              <a:rPr lang="en-US" smtClean="0"/>
              <a:pPr/>
              <a:t>15</a:t>
            </a:fld>
            <a:endParaRPr lang="en-US" dirty="0"/>
          </a:p>
        </p:txBody>
      </p:sp>
      <p:sp>
        <p:nvSpPr>
          <p:cNvPr id="18" name="Title 18">
            <a:extLst>
              <a:ext uri="{FF2B5EF4-FFF2-40B4-BE49-F238E27FC236}">
                <a16:creationId xmlns:a16="http://schemas.microsoft.com/office/drawing/2014/main" id="{90184720-6110-4FAF-88D9-952C4CFD4FD2}"/>
              </a:ext>
            </a:extLst>
          </p:cNvPr>
          <p:cNvSpPr txBox="1">
            <a:spLocks/>
          </p:cNvSpPr>
          <p:nvPr/>
        </p:nvSpPr>
        <p:spPr>
          <a:xfrm>
            <a:off x="0" y="5044"/>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Frequency</a:t>
            </a:r>
          </a:p>
        </p:txBody>
      </p:sp>
      <p:pic>
        <p:nvPicPr>
          <p:cNvPr id="12" name="Content Placeholder 11">
            <a:extLst>
              <a:ext uri="{FF2B5EF4-FFF2-40B4-BE49-F238E27FC236}">
                <a16:creationId xmlns:a16="http://schemas.microsoft.com/office/drawing/2014/main" id="{51145EF5-3526-4344-8D3A-4AEC0F3516B7}"/>
              </a:ext>
            </a:extLst>
          </p:cNvPr>
          <p:cNvPicPr>
            <a:picLocks noGrp="1" noChangeAspect="1"/>
          </p:cNvPicPr>
          <p:nvPr>
            <p:ph sz="half" idx="2"/>
          </p:nvPr>
        </p:nvPicPr>
        <p:blipFill>
          <a:blip r:embed="rId2"/>
          <a:stretch>
            <a:fillRect/>
          </a:stretch>
        </p:blipFill>
        <p:spPr>
          <a:xfrm>
            <a:off x="6191771" y="2091835"/>
            <a:ext cx="5719180" cy="4085127"/>
          </a:xfrm>
          <a:prstGeom prst="rect">
            <a:avLst/>
          </a:prstGeom>
        </p:spPr>
      </p:pic>
      <p:sp>
        <p:nvSpPr>
          <p:cNvPr id="16" name="Content Placeholder 15">
            <a:extLst>
              <a:ext uri="{FF2B5EF4-FFF2-40B4-BE49-F238E27FC236}">
                <a16:creationId xmlns:a16="http://schemas.microsoft.com/office/drawing/2014/main" id="{39CA40F3-EB0A-4A69-82F7-15F291A3407B}"/>
              </a:ext>
            </a:extLst>
          </p:cNvPr>
          <p:cNvSpPr>
            <a:spLocks noGrp="1"/>
          </p:cNvSpPr>
          <p:nvPr>
            <p:ph sz="half" idx="1"/>
          </p:nvPr>
        </p:nvSpPr>
        <p:spPr>
          <a:xfrm>
            <a:off x="838200" y="2091835"/>
            <a:ext cx="5181600" cy="4085127"/>
          </a:xfrm>
        </p:spPr>
        <p:txBody>
          <a:bodyPr/>
          <a:lstStyle/>
          <a:p>
            <a:pPr marL="0" indent="0">
              <a:buNone/>
            </a:pPr>
            <a:r>
              <a:rPr lang="en-US" dirty="0"/>
              <a:t>Breakdown by Frequency:</a:t>
            </a:r>
          </a:p>
          <a:p>
            <a:r>
              <a:rPr lang="en-US" dirty="0"/>
              <a:t>61.16%: 1 x Buyer</a:t>
            </a:r>
          </a:p>
          <a:p>
            <a:r>
              <a:rPr lang="en-US" dirty="0"/>
              <a:t>21.03%: 2 x Buyer</a:t>
            </a:r>
          </a:p>
          <a:p>
            <a:r>
              <a:rPr lang="en-US" dirty="0"/>
              <a:t>14.72%: 3 – 9 x Buyer</a:t>
            </a:r>
          </a:p>
          <a:p>
            <a:r>
              <a:rPr lang="en-US" dirty="0"/>
              <a:t>0.09%: 10+ x Buyer</a:t>
            </a:r>
          </a:p>
        </p:txBody>
      </p:sp>
    </p:spTree>
    <p:extLst>
      <p:ext uri="{BB962C8B-B14F-4D97-AF65-F5344CB8AC3E}">
        <p14:creationId xmlns:p14="http://schemas.microsoft.com/office/powerpoint/2010/main" val="421992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16</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a:t>
            </a:r>
            <a:r>
              <a:rPr lang="en-US" sz="5600" dirty="0" err="1">
                <a:solidFill>
                  <a:schemeClr val="bg1"/>
                </a:solidFill>
              </a:rPr>
              <a:t>Recency</a:t>
            </a:r>
            <a:endParaRPr lang="en-US" sz="5600" dirty="0">
              <a:solidFill>
                <a:schemeClr val="bg1"/>
              </a:solidFill>
            </a:endParaRP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455887429"/>
              </p:ext>
            </p:extLst>
          </p:nvPr>
        </p:nvGraphicFramePr>
        <p:xfrm>
          <a:off x="832104" y="2112264"/>
          <a:ext cx="6570016" cy="4443984"/>
        </p:xfrm>
        <a:graphic>
          <a:graphicData uri="http://schemas.openxmlformats.org/drawingml/2006/table">
            <a:tbl>
              <a:tblPr firstRow="1" bandRow="1">
                <a:tableStyleId>{5C22544A-7EE6-4342-B048-85BDC9FD1C3A}</a:tableStyleId>
              </a:tblPr>
              <a:tblGrid>
                <a:gridCol w="3285008">
                  <a:extLst>
                    <a:ext uri="{9D8B030D-6E8A-4147-A177-3AD203B41FA5}">
                      <a16:colId xmlns:a16="http://schemas.microsoft.com/office/drawing/2014/main" val="3223751877"/>
                    </a:ext>
                  </a:extLst>
                </a:gridCol>
                <a:gridCol w="3285008">
                  <a:extLst>
                    <a:ext uri="{9D8B030D-6E8A-4147-A177-3AD203B41FA5}">
                      <a16:colId xmlns:a16="http://schemas.microsoft.com/office/drawing/2014/main" val="2316834458"/>
                    </a:ext>
                  </a:extLst>
                </a:gridCol>
              </a:tblGrid>
              <a:tr h="493776">
                <a:tc gridSpan="2">
                  <a:txBody>
                    <a:bodyPr/>
                    <a:lstStyle/>
                    <a:p>
                      <a:pPr algn="ctr"/>
                      <a:r>
                        <a:rPr lang="en-US" dirty="0"/>
                        <a:t>Buyer Data Analysis (</a:t>
                      </a:r>
                      <a:r>
                        <a:rPr lang="en-US" dirty="0" err="1"/>
                        <a:t>Recency</a:t>
                      </a:r>
                      <a:r>
                        <a:rPr lang="en-US" dirty="0"/>
                        <a:t> in Days) Outliers Removed at 95%</a:t>
                      </a:r>
                    </a:p>
                  </a:txBody>
                  <a:tcPr/>
                </a:tc>
                <a:tc hMerge="1">
                  <a:txBody>
                    <a:bodyPr/>
                    <a:lstStyle/>
                    <a:p>
                      <a:endParaRPr lang="en-US" dirty="0"/>
                    </a:p>
                  </a:txBody>
                  <a:tcPr/>
                </a:tc>
                <a:extLst>
                  <a:ext uri="{0D108BD9-81ED-4DB2-BD59-A6C34878D82A}">
                    <a16:rowId xmlns:a16="http://schemas.microsoft.com/office/drawing/2014/main" val="3170788734"/>
                  </a:ext>
                </a:extLst>
              </a:tr>
              <a:tr h="493776">
                <a:tc>
                  <a:txBody>
                    <a:bodyPr/>
                    <a:lstStyle/>
                    <a:p>
                      <a:r>
                        <a:rPr lang="en-US" dirty="0">
                          <a:solidFill>
                            <a:schemeClr val="tx2"/>
                          </a:solidFill>
                        </a:rPr>
                        <a:t>Count</a:t>
                      </a:r>
                    </a:p>
                  </a:txBody>
                  <a:tcPr/>
                </a:tc>
                <a:tc>
                  <a:txBody>
                    <a:bodyPr/>
                    <a:lstStyle/>
                    <a:p>
                      <a:r>
                        <a:rPr lang="en-US" dirty="0">
                          <a:solidFill>
                            <a:schemeClr val="tx2"/>
                          </a:solidFill>
                        </a:rPr>
                        <a:t>471,377</a:t>
                      </a:r>
                    </a:p>
                  </a:txBody>
                  <a:tcPr/>
                </a:tc>
                <a:extLst>
                  <a:ext uri="{0D108BD9-81ED-4DB2-BD59-A6C34878D82A}">
                    <a16:rowId xmlns:a16="http://schemas.microsoft.com/office/drawing/2014/main" val="2282930525"/>
                  </a:ext>
                </a:extLst>
              </a:tr>
              <a:tr h="493776">
                <a:tc>
                  <a:txBody>
                    <a:bodyPr/>
                    <a:lstStyle/>
                    <a:p>
                      <a:r>
                        <a:rPr lang="en-US" dirty="0">
                          <a:solidFill>
                            <a:schemeClr val="tx2"/>
                          </a:solidFill>
                        </a:rPr>
                        <a:t>Mean</a:t>
                      </a:r>
                    </a:p>
                  </a:txBody>
                  <a:tcPr/>
                </a:tc>
                <a:tc>
                  <a:txBody>
                    <a:bodyPr/>
                    <a:lstStyle/>
                    <a:p>
                      <a:r>
                        <a:rPr lang="en-US" dirty="0">
                          <a:solidFill>
                            <a:schemeClr val="tx2"/>
                          </a:solidFill>
                        </a:rPr>
                        <a:t>853</a:t>
                      </a:r>
                    </a:p>
                  </a:txBody>
                  <a:tcPr/>
                </a:tc>
                <a:extLst>
                  <a:ext uri="{0D108BD9-81ED-4DB2-BD59-A6C34878D82A}">
                    <a16:rowId xmlns:a16="http://schemas.microsoft.com/office/drawing/2014/main" val="1264908719"/>
                  </a:ext>
                </a:extLst>
              </a:tr>
              <a:tr h="493776">
                <a:tc>
                  <a:txBody>
                    <a:bodyPr/>
                    <a:lstStyle/>
                    <a:p>
                      <a:r>
                        <a:rPr lang="en-US" dirty="0">
                          <a:solidFill>
                            <a:schemeClr val="tx2"/>
                          </a:solidFill>
                        </a:rPr>
                        <a:t>Standard Deviation</a:t>
                      </a:r>
                    </a:p>
                  </a:txBody>
                  <a:tcPr/>
                </a:tc>
                <a:tc>
                  <a:txBody>
                    <a:bodyPr/>
                    <a:lstStyle/>
                    <a:p>
                      <a:r>
                        <a:rPr lang="en-US" dirty="0">
                          <a:solidFill>
                            <a:schemeClr val="tx2"/>
                          </a:solidFill>
                        </a:rPr>
                        <a:t>562</a:t>
                      </a:r>
                    </a:p>
                  </a:txBody>
                  <a:tcPr/>
                </a:tc>
                <a:extLst>
                  <a:ext uri="{0D108BD9-81ED-4DB2-BD59-A6C34878D82A}">
                    <a16:rowId xmlns:a16="http://schemas.microsoft.com/office/drawing/2014/main" val="481617614"/>
                  </a:ext>
                </a:extLst>
              </a:tr>
              <a:tr h="493776">
                <a:tc>
                  <a:txBody>
                    <a:bodyPr/>
                    <a:lstStyle/>
                    <a:p>
                      <a:r>
                        <a:rPr lang="en-US" dirty="0">
                          <a:solidFill>
                            <a:schemeClr val="tx2"/>
                          </a:solidFill>
                        </a:rPr>
                        <a:t>Min</a:t>
                      </a:r>
                    </a:p>
                  </a:txBody>
                  <a:tcPr/>
                </a:tc>
                <a:tc>
                  <a:txBody>
                    <a:bodyPr/>
                    <a:lstStyle/>
                    <a:p>
                      <a:r>
                        <a:rPr lang="en-US" dirty="0">
                          <a:solidFill>
                            <a:schemeClr val="tx2"/>
                          </a:solidFill>
                        </a:rPr>
                        <a:t>0</a:t>
                      </a:r>
                    </a:p>
                  </a:txBody>
                  <a:tcPr/>
                </a:tc>
                <a:extLst>
                  <a:ext uri="{0D108BD9-81ED-4DB2-BD59-A6C34878D82A}">
                    <a16:rowId xmlns:a16="http://schemas.microsoft.com/office/drawing/2014/main" val="585508143"/>
                  </a:ext>
                </a:extLst>
              </a:tr>
              <a:tr h="493776">
                <a:tc>
                  <a:txBody>
                    <a:bodyPr/>
                    <a:lstStyle/>
                    <a:p>
                      <a:r>
                        <a:rPr lang="en-US" dirty="0">
                          <a:solidFill>
                            <a:schemeClr val="tx2"/>
                          </a:solidFill>
                        </a:rPr>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317</a:t>
                      </a:r>
                    </a:p>
                  </a:txBody>
                  <a:tcPr/>
                </a:tc>
                <a:extLst>
                  <a:ext uri="{0D108BD9-81ED-4DB2-BD59-A6C34878D82A}">
                    <a16:rowId xmlns:a16="http://schemas.microsoft.com/office/drawing/2014/main" val="3143789647"/>
                  </a:ext>
                </a:extLst>
              </a:tr>
              <a:tr h="493776">
                <a:tc>
                  <a:txBody>
                    <a:bodyPr/>
                    <a:lstStyle/>
                    <a:p>
                      <a:r>
                        <a:rPr lang="en-US" dirty="0">
                          <a:solidFill>
                            <a:schemeClr val="tx2"/>
                          </a:solidFill>
                        </a:rPr>
                        <a:t>50%</a:t>
                      </a:r>
                    </a:p>
                  </a:txBody>
                  <a:tcPr/>
                </a:tc>
                <a:tc>
                  <a:txBody>
                    <a:bodyPr/>
                    <a:lstStyle/>
                    <a:p>
                      <a:r>
                        <a:rPr lang="en-US" dirty="0">
                          <a:solidFill>
                            <a:schemeClr val="tx2"/>
                          </a:solidFill>
                        </a:rPr>
                        <a:t>851</a:t>
                      </a:r>
                    </a:p>
                  </a:txBody>
                  <a:tcPr/>
                </a:tc>
                <a:extLst>
                  <a:ext uri="{0D108BD9-81ED-4DB2-BD59-A6C34878D82A}">
                    <a16:rowId xmlns:a16="http://schemas.microsoft.com/office/drawing/2014/main" val="2399237082"/>
                  </a:ext>
                </a:extLst>
              </a:tr>
              <a:tr h="493776">
                <a:tc>
                  <a:txBody>
                    <a:bodyPr/>
                    <a:lstStyle/>
                    <a:p>
                      <a:r>
                        <a:rPr lang="en-US" dirty="0">
                          <a:solidFill>
                            <a:schemeClr val="tx2"/>
                          </a:solidFill>
                        </a:rPr>
                        <a:t>75%</a:t>
                      </a:r>
                    </a:p>
                  </a:txBody>
                  <a:tcPr/>
                </a:tc>
                <a:tc>
                  <a:txBody>
                    <a:bodyPr/>
                    <a:lstStyle/>
                    <a:p>
                      <a:r>
                        <a:rPr lang="en-US" dirty="0">
                          <a:solidFill>
                            <a:schemeClr val="tx2"/>
                          </a:solidFill>
                        </a:rPr>
                        <a:t>1,355</a:t>
                      </a:r>
                    </a:p>
                  </a:txBody>
                  <a:tcPr/>
                </a:tc>
                <a:extLst>
                  <a:ext uri="{0D108BD9-81ED-4DB2-BD59-A6C34878D82A}">
                    <a16:rowId xmlns:a16="http://schemas.microsoft.com/office/drawing/2014/main" val="2906192469"/>
                  </a:ext>
                </a:extLst>
              </a:tr>
              <a:tr h="493776">
                <a:tc>
                  <a:txBody>
                    <a:bodyPr/>
                    <a:lstStyle/>
                    <a:p>
                      <a:r>
                        <a:rPr lang="en-US" dirty="0">
                          <a:solidFill>
                            <a:schemeClr val="tx2"/>
                          </a:solidFill>
                        </a:rPr>
                        <a:t>Max</a:t>
                      </a:r>
                    </a:p>
                  </a:txBody>
                  <a:tcPr/>
                </a:tc>
                <a:tc>
                  <a:txBody>
                    <a:bodyPr/>
                    <a:lstStyle/>
                    <a:p>
                      <a:r>
                        <a:rPr lang="en-US" dirty="0">
                          <a:solidFill>
                            <a:schemeClr val="tx2"/>
                          </a:solidFill>
                        </a:rPr>
                        <a:t>2,227</a:t>
                      </a:r>
                    </a:p>
                  </a:txBody>
                  <a:tcPr/>
                </a:tc>
                <a:extLst>
                  <a:ext uri="{0D108BD9-81ED-4DB2-BD59-A6C34878D82A}">
                    <a16:rowId xmlns:a16="http://schemas.microsoft.com/office/drawing/2014/main" val="2837984125"/>
                  </a:ext>
                </a:extLst>
              </a:tr>
            </a:tbl>
          </a:graphicData>
        </a:graphic>
      </p:graphicFrame>
      <p:pic>
        <p:nvPicPr>
          <p:cNvPr id="2" name="Picture 1">
            <a:extLst>
              <a:ext uri="{FF2B5EF4-FFF2-40B4-BE49-F238E27FC236}">
                <a16:creationId xmlns:a16="http://schemas.microsoft.com/office/drawing/2014/main" id="{96B2340E-1DD9-40B8-97C4-EB00077FB915}"/>
              </a:ext>
            </a:extLst>
          </p:cNvPr>
          <p:cNvPicPr>
            <a:picLocks noChangeAspect="1"/>
          </p:cNvPicPr>
          <p:nvPr/>
        </p:nvPicPr>
        <p:blipFill>
          <a:blip r:embed="rId2"/>
          <a:stretch>
            <a:fillRect/>
          </a:stretch>
        </p:blipFill>
        <p:spPr>
          <a:xfrm>
            <a:off x="7863840" y="1883664"/>
            <a:ext cx="3657600" cy="2281383"/>
          </a:xfrm>
          <a:prstGeom prst="rect">
            <a:avLst/>
          </a:prstGeom>
        </p:spPr>
      </p:pic>
      <p:pic>
        <p:nvPicPr>
          <p:cNvPr id="3" name="Picture 2">
            <a:extLst>
              <a:ext uri="{FF2B5EF4-FFF2-40B4-BE49-F238E27FC236}">
                <a16:creationId xmlns:a16="http://schemas.microsoft.com/office/drawing/2014/main" id="{F088B596-2BD0-4DBD-B710-4A2448492514}"/>
              </a:ext>
            </a:extLst>
          </p:cNvPr>
          <p:cNvPicPr>
            <a:picLocks noChangeAspect="1"/>
          </p:cNvPicPr>
          <p:nvPr/>
        </p:nvPicPr>
        <p:blipFill>
          <a:blip r:embed="rId3"/>
          <a:stretch>
            <a:fillRect/>
          </a:stretch>
        </p:blipFill>
        <p:spPr>
          <a:xfrm>
            <a:off x="7863840" y="4196275"/>
            <a:ext cx="3657600" cy="2507298"/>
          </a:xfrm>
          <a:prstGeom prst="rect">
            <a:avLst/>
          </a:prstGeom>
        </p:spPr>
      </p:pic>
    </p:spTree>
    <p:extLst>
      <p:ext uri="{BB962C8B-B14F-4D97-AF65-F5344CB8AC3E}">
        <p14:creationId xmlns:p14="http://schemas.microsoft.com/office/powerpoint/2010/main" val="210078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35C35B-2AE0-4696-8588-DBF9C2782982}"/>
              </a:ext>
            </a:extLst>
          </p:cNvPr>
          <p:cNvSpPr/>
          <p:nvPr/>
        </p:nvSpPr>
        <p:spPr>
          <a:xfrm>
            <a:off x="0" y="1"/>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D0625CE6-63CC-45EB-A69D-6C0F61E94A7C}"/>
              </a:ext>
            </a:extLst>
          </p:cNvPr>
          <p:cNvSpPr>
            <a:spLocks noGrp="1"/>
          </p:cNvSpPr>
          <p:nvPr>
            <p:ph type="sldNum" sz="quarter" idx="12"/>
          </p:nvPr>
        </p:nvSpPr>
        <p:spPr/>
        <p:txBody>
          <a:bodyPr/>
          <a:lstStyle/>
          <a:p>
            <a:fld id="{CE24C9C7-FE37-BC41-B75F-83D5936C69AF}" type="slidenum">
              <a:rPr lang="en-US" smtClean="0"/>
              <a:pPr/>
              <a:t>17</a:t>
            </a:fld>
            <a:endParaRPr lang="en-US" dirty="0"/>
          </a:p>
        </p:txBody>
      </p:sp>
      <p:sp>
        <p:nvSpPr>
          <p:cNvPr id="18" name="Title 18">
            <a:extLst>
              <a:ext uri="{FF2B5EF4-FFF2-40B4-BE49-F238E27FC236}">
                <a16:creationId xmlns:a16="http://schemas.microsoft.com/office/drawing/2014/main" id="{90184720-6110-4FAF-88D9-952C4CFD4FD2}"/>
              </a:ext>
            </a:extLst>
          </p:cNvPr>
          <p:cNvSpPr txBox="1">
            <a:spLocks/>
          </p:cNvSpPr>
          <p:nvPr/>
        </p:nvSpPr>
        <p:spPr>
          <a:xfrm>
            <a:off x="0" y="5044"/>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a:t>
            </a:r>
            <a:r>
              <a:rPr lang="en-US" sz="5600" dirty="0" err="1">
                <a:solidFill>
                  <a:schemeClr val="bg1"/>
                </a:solidFill>
              </a:rPr>
              <a:t>Recency</a:t>
            </a:r>
            <a:endParaRPr lang="en-US" sz="5600" dirty="0">
              <a:solidFill>
                <a:schemeClr val="bg1"/>
              </a:solidFill>
            </a:endParaRPr>
          </a:p>
        </p:txBody>
      </p:sp>
      <p:sp>
        <p:nvSpPr>
          <p:cNvPr id="16" name="Content Placeholder 15">
            <a:extLst>
              <a:ext uri="{FF2B5EF4-FFF2-40B4-BE49-F238E27FC236}">
                <a16:creationId xmlns:a16="http://schemas.microsoft.com/office/drawing/2014/main" id="{39CA40F3-EB0A-4A69-82F7-15F291A3407B}"/>
              </a:ext>
            </a:extLst>
          </p:cNvPr>
          <p:cNvSpPr>
            <a:spLocks noGrp="1"/>
          </p:cNvSpPr>
          <p:nvPr>
            <p:ph sz="half" idx="1"/>
          </p:nvPr>
        </p:nvSpPr>
        <p:spPr>
          <a:xfrm>
            <a:off x="838200" y="2091835"/>
            <a:ext cx="5181600" cy="4085127"/>
          </a:xfrm>
        </p:spPr>
        <p:txBody>
          <a:bodyPr/>
          <a:lstStyle/>
          <a:p>
            <a:pPr marL="0" indent="0">
              <a:buNone/>
            </a:pPr>
            <a:r>
              <a:rPr lang="en-US" dirty="0"/>
              <a:t>Breakdown by </a:t>
            </a:r>
            <a:r>
              <a:rPr lang="en-US" dirty="0" err="1"/>
              <a:t>Recency</a:t>
            </a:r>
            <a:r>
              <a:rPr lang="en-US" dirty="0"/>
              <a:t>:</a:t>
            </a:r>
          </a:p>
          <a:p>
            <a:r>
              <a:rPr lang="en-US" dirty="0"/>
              <a:t>28.47%: 1 year</a:t>
            </a:r>
          </a:p>
          <a:p>
            <a:r>
              <a:rPr lang="en-US" dirty="0"/>
              <a:t>15.95%: 2 year</a:t>
            </a:r>
          </a:p>
          <a:p>
            <a:r>
              <a:rPr lang="en-US" dirty="0"/>
              <a:t>13.71%: 3 year</a:t>
            </a:r>
          </a:p>
          <a:p>
            <a:r>
              <a:rPr lang="en-US" dirty="0"/>
              <a:t>22.62%: 4 year</a:t>
            </a:r>
          </a:p>
          <a:p>
            <a:r>
              <a:rPr lang="en-US" dirty="0"/>
              <a:t>17.70%: 5 year</a:t>
            </a:r>
          </a:p>
          <a:p>
            <a:r>
              <a:rPr lang="en-US" dirty="0"/>
              <a:t>1.56%: 6+ year</a:t>
            </a:r>
          </a:p>
        </p:txBody>
      </p:sp>
      <p:pic>
        <p:nvPicPr>
          <p:cNvPr id="6" name="Content Placeholder 5">
            <a:extLst>
              <a:ext uri="{FF2B5EF4-FFF2-40B4-BE49-F238E27FC236}">
                <a16:creationId xmlns:a16="http://schemas.microsoft.com/office/drawing/2014/main" id="{00712B1B-25B4-4D38-8B2C-BB3AC35D46BA}"/>
              </a:ext>
            </a:extLst>
          </p:cNvPr>
          <p:cNvPicPr>
            <a:picLocks noGrp="1" noChangeAspect="1"/>
          </p:cNvPicPr>
          <p:nvPr>
            <p:ph sz="half" idx="2"/>
          </p:nvPr>
        </p:nvPicPr>
        <p:blipFill>
          <a:blip r:embed="rId2"/>
          <a:stretch>
            <a:fillRect/>
          </a:stretch>
        </p:blipFill>
        <p:spPr>
          <a:xfrm>
            <a:off x="6190488" y="2093976"/>
            <a:ext cx="5724144" cy="4226376"/>
          </a:xfrm>
          <a:prstGeom prst="rect">
            <a:avLst/>
          </a:prstGeom>
        </p:spPr>
      </p:pic>
    </p:spTree>
    <p:extLst>
      <p:ext uri="{BB962C8B-B14F-4D97-AF65-F5344CB8AC3E}">
        <p14:creationId xmlns:p14="http://schemas.microsoft.com/office/powerpoint/2010/main" val="128080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18</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AOV</a:t>
            </a: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968557978"/>
              </p:ext>
            </p:extLst>
          </p:nvPr>
        </p:nvGraphicFramePr>
        <p:xfrm>
          <a:off x="832104" y="2112264"/>
          <a:ext cx="6570016" cy="4443984"/>
        </p:xfrm>
        <a:graphic>
          <a:graphicData uri="http://schemas.openxmlformats.org/drawingml/2006/table">
            <a:tbl>
              <a:tblPr firstRow="1" bandRow="1">
                <a:tableStyleId>{5C22544A-7EE6-4342-B048-85BDC9FD1C3A}</a:tableStyleId>
              </a:tblPr>
              <a:tblGrid>
                <a:gridCol w="3285008">
                  <a:extLst>
                    <a:ext uri="{9D8B030D-6E8A-4147-A177-3AD203B41FA5}">
                      <a16:colId xmlns:a16="http://schemas.microsoft.com/office/drawing/2014/main" val="3223751877"/>
                    </a:ext>
                  </a:extLst>
                </a:gridCol>
                <a:gridCol w="3285008">
                  <a:extLst>
                    <a:ext uri="{9D8B030D-6E8A-4147-A177-3AD203B41FA5}">
                      <a16:colId xmlns:a16="http://schemas.microsoft.com/office/drawing/2014/main" val="2316834458"/>
                    </a:ext>
                  </a:extLst>
                </a:gridCol>
              </a:tblGrid>
              <a:tr h="493776">
                <a:tc gridSpan="2">
                  <a:txBody>
                    <a:bodyPr/>
                    <a:lstStyle/>
                    <a:p>
                      <a:pPr algn="ctr"/>
                      <a:r>
                        <a:rPr lang="en-US" dirty="0"/>
                        <a:t>Buyer Data Analysis (</a:t>
                      </a:r>
                      <a:r>
                        <a:rPr lang="en-US" dirty="0" err="1"/>
                        <a:t>Recency</a:t>
                      </a:r>
                      <a:r>
                        <a:rPr lang="en-US" dirty="0"/>
                        <a:t> in Days) Outliers Removed at 95%</a:t>
                      </a:r>
                    </a:p>
                  </a:txBody>
                  <a:tcPr/>
                </a:tc>
                <a:tc hMerge="1">
                  <a:txBody>
                    <a:bodyPr/>
                    <a:lstStyle/>
                    <a:p>
                      <a:endParaRPr lang="en-US" dirty="0"/>
                    </a:p>
                  </a:txBody>
                  <a:tcPr/>
                </a:tc>
                <a:extLst>
                  <a:ext uri="{0D108BD9-81ED-4DB2-BD59-A6C34878D82A}">
                    <a16:rowId xmlns:a16="http://schemas.microsoft.com/office/drawing/2014/main" val="3170788734"/>
                  </a:ext>
                </a:extLst>
              </a:tr>
              <a:tr h="493776">
                <a:tc>
                  <a:txBody>
                    <a:bodyPr/>
                    <a:lstStyle/>
                    <a:p>
                      <a:r>
                        <a:rPr lang="en-US" dirty="0">
                          <a:solidFill>
                            <a:schemeClr val="tx2"/>
                          </a:solidFill>
                        </a:rPr>
                        <a:t>Count</a:t>
                      </a:r>
                    </a:p>
                  </a:txBody>
                  <a:tcPr/>
                </a:tc>
                <a:tc>
                  <a:txBody>
                    <a:bodyPr/>
                    <a:lstStyle/>
                    <a:p>
                      <a:r>
                        <a:rPr lang="en-US" dirty="0">
                          <a:solidFill>
                            <a:schemeClr val="tx2"/>
                          </a:solidFill>
                        </a:rPr>
                        <a:t>471,377</a:t>
                      </a:r>
                    </a:p>
                  </a:txBody>
                  <a:tcPr/>
                </a:tc>
                <a:extLst>
                  <a:ext uri="{0D108BD9-81ED-4DB2-BD59-A6C34878D82A}">
                    <a16:rowId xmlns:a16="http://schemas.microsoft.com/office/drawing/2014/main" val="2282930525"/>
                  </a:ext>
                </a:extLst>
              </a:tr>
              <a:tr h="493776">
                <a:tc>
                  <a:txBody>
                    <a:bodyPr/>
                    <a:lstStyle/>
                    <a:p>
                      <a:r>
                        <a:rPr lang="en-US" dirty="0">
                          <a:solidFill>
                            <a:schemeClr val="tx2"/>
                          </a:solidFill>
                        </a:rPr>
                        <a:t>Mean</a:t>
                      </a:r>
                    </a:p>
                  </a:txBody>
                  <a:tcPr/>
                </a:tc>
                <a:tc>
                  <a:txBody>
                    <a:bodyPr/>
                    <a:lstStyle/>
                    <a:p>
                      <a:r>
                        <a:rPr lang="en-US" dirty="0">
                          <a:solidFill>
                            <a:schemeClr val="tx2"/>
                          </a:solidFill>
                        </a:rPr>
                        <a:t>$69.96</a:t>
                      </a:r>
                    </a:p>
                  </a:txBody>
                  <a:tcPr/>
                </a:tc>
                <a:extLst>
                  <a:ext uri="{0D108BD9-81ED-4DB2-BD59-A6C34878D82A}">
                    <a16:rowId xmlns:a16="http://schemas.microsoft.com/office/drawing/2014/main" val="1264908719"/>
                  </a:ext>
                </a:extLst>
              </a:tr>
              <a:tr h="493776">
                <a:tc>
                  <a:txBody>
                    <a:bodyPr/>
                    <a:lstStyle/>
                    <a:p>
                      <a:r>
                        <a:rPr lang="en-US" dirty="0">
                          <a:solidFill>
                            <a:schemeClr val="tx2"/>
                          </a:solidFill>
                        </a:rPr>
                        <a:t>Standard Deviation</a:t>
                      </a:r>
                    </a:p>
                  </a:txBody>
                  <a:tcPr/>
                </a:tc>
                <a:tc>
                  <a:txBody>
                    <a:bodyPr/>
                    <a:lstStyle/>
                    <a:p>
                      <a:r>
                        <a:rPr lang="en-US" dirty="0">
                          <a:solidFill>
                            <a:schemeClr val="tx2"/>
                          </a:solidFill>
                        </a:rPr>
                        <a:t>$44.29</a:t>
                      </a:r>
                    </a:p>
                  </a:txBody>
                  <a:tcPr/>
                </a:tc>
                <a:extLst>
                  <a:ext uri="{0D108BD9-81ED-4DB2-BD59-A6C34878D82A}">
                    <a16:rowId xmlns:a16="http://schemas.microsoft.com/office/drawing/2014/main" val="481617614"/>
                  </a:ext>
                </a:extLst>
              </a:tr>
              <a:tr h="493776">
                <a:tc>
                  <a:txBody>
                    <a:bodyPr/>
                    <a:lstStyle/>
                    <a:p>
                      <a:r>
                        <a:rPr lang="en-US" dirty="0">
                          <a:solidFill>
                            <a:schemeClr val="tx2"/>
                          </a:solidFill>
                        </a:rPr>
                        <a:t>Min</a:t>
                      </a:r>
                    </a:p>
                  </a:txBody>
                  <a:tcPr/>
                </a:tc>
                <a:tc>
                  <a:txBody>
                    <a:bodyPr/>
                    <a:lstStyle/>
                    <a:p>
                      <a:r>
                        <a:rPr lang="en-US" dirty="0">
                          <a:solidFill>
                            <a:schemeClr val="tx2"/>
                          </a:solidFill>
                        </a:rPr>
                        <a:t>$9.99</a:t>
                      </a:r>
                    </a:p>
                  </a:txBody>
                  <a:tcPr/>
                </a:tc>
                <a:extLst>
                  <a:ext uri="{0D108BD9-81ED-4DB2-BD59-A6C34878D82A}">
                    <a16:rowId xmlns:a16="http://schemas.microsoft.com/office/drawing/2014/main" val="585508143"/>
                  </a:ext>
                </a:extLst>
              </a:tr>
              <a:tr h="493776">
                <a:tc>
                  <a:txBody>
                    <a:bodyPr/>
                    <a:lstStyle/>
                    <a:p>
                      <a:r>
                        <a:rPr lang="en-US" dirty="0">
                          <a:solidFill>
                            <a:schemeClr val="tx2"/>
                          </a:solidFill>
                        </a:rPr>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$39.16</a:t>
                      </a:r>
                    </a:p>
                  </a:txBody>
                  <a:tcPr/>
                </a:tc>
                <a:extLst>
                  <a:ext uri="{0D108BD9-81ED-4DB2-BD59-A6C34878D82A}">
                    <a16:rowId xmlns:a16="http://schemas.microsoft.com/office/drawing/2014/main" val="3143789647"/>
                  </a:ext>
                </a:extLst>
              </a:tr>
              <a:tr h="493776">
                <a:tc>
                  <a:txBody>
                    <a:bodyPr/>
                    <a:lstStyle/>
                    <a:p>
                      <a:r>
                        <a:rPr lang="en-US" dirty="0">
                          <a:solidFill>
                            <a:schemeClr val="tx2"/>
                          </a:solidFill>
                        </a:rPr>
                        <a:t>50%</a:t>
                      </a:r>
                    </a:p>
                  </a:txBody>
                  <a:tcPr/>
                </a:tc>
                <a:tc>
                  <a:txBody>
                    <a:bodyPr/>
                    <a:lstStyle/>
                    <a:p>
                      <a:r>
                        <a:rPr lang="en-US" dirty="0">
                          <a:solidFill>
                            <a:schemeClr val="tx2"/>
                          </a:solidFill>
                        </a:rPr>
                        <a:t>$56.91</a:t>
                      </a:r>
                    </a:p>
                  </a:txBody>
                  <a:tcPr/>
                </a:tc>
                <a:extLst>
                  <a:ext uri="{0D108BD9-81ED-4DB2-BD59-A6C34878D82A}">
                    <a16:rowId xmlns:a16="http://schemas.microsoft.com/office/drawing/2014/main" val="2399237082"/>
                  </a:ext>
                </a:extLst>
              </a:tr>
              <a:tr h="493776">
                <a:tc>
                  <a:txBody>
                    <a:bodyPr/>
                    <a:lstStyle/>
                    <a:p>
                      <a:r>
                        <a:rPr lang="en-US" dirty="0">
                          <a:solidFill>
                            <a:schemeClr val="tx2"/>
                          </a:solidFill>
                        </a:rPr>
                        <a:t>75%</a:t>
                      </a:r>
                    </a:p>
                  </a:txBody>
                  <a:tcPr/>
                </a:tc>
                <a:tc>
                  <a:txBody>
                    <a:bodyPr/>
                    <a:lstStyle/>
                    <a:p>
                      <a:r>
                        <a:rPr lang="en-US" dirty="0">
                          <a:solidFill>
                            <a:schemeClr val="tx2"/>
                          </a:solidFill>
                        </a:rPr>
                        <a:t>$89.00</a:t>
                      </a:r>
                    </a:p>
                  </a:txBody>
                  <a:tcPr/>
                </a:tc>
                <a:extLst>
                  <a:ext uri="{0D108BD9-81ED-4DB2-BD59-A6C34878D82A}">
                    <a16:rowId xmlns:a16="http://schemas.microsoft.com/office/drawing/2014/main" val="2906192469"/>
                  </a:ext>
                </a:extLst>
              </a:tr>
              <a:tr h="493776">
                <a:tc>
                  <a:txBody>
                    <a:bodyPr/>
                    <a:lstStyle/>
                    <a:p>
                      <a:r>
                        <a:rPr lang="en-US" dirty="0">
                          <a:solidFill>
                            <a:schemeClr val="tx2"/>
                          </a:solidFill>
                        </a:rPr>
                        <a:t>Max</a:t>
                      </a:r>
                    </a:p>
                  </a:txBody>
                  <a:tcPr/>
                </a:tc>
                <a:tc>
                  <a:txBody>
                    <a:bodyPr/>
                    <a:lstStyle/>
                    <a:p>
                      <a:r>
                        <a:rPr lang="en-US" dirty="0">
                          <a:solidFill>
                            <a:schemeClr val="tx2"/>
                          </a:solidFill>
                        </a:rPr>
                        <a:t>$519.54</a:t>
                      </a:r>
                    </a:p>
                  </a:txBody>
                  <a:tcPr/>
                </a:tc>
                <a:extLst>
                  <a:ext uri="{0D108BD9-81ED-4DB2-BD59-A6C34878D82A}">
                    <a16:rowId xmlns:a16="http://schemas.microsoft.com/office/drawing/2014/main" val="2837984125"/>
                  </a:ext>
                </a:extLst>
              </a:tr>
            </a:tbl>
          </a:graphicData>
        </a:graphic>
      </p:graphicFrame>
      <p:pic>
        <p:nvPicPr>
          <p:cNvPr id="4" name="Picture 3">
            <a:extLst>
              <a:ext uri="{FF2B5EF4-FFF2-40B4-BE49-F238E27FC236}">
                <a16:creationId xmlns:a16="http://schemas.microsoft.com/office/drawing/2014/main" id="{A050954C-2AC9-4D17-874C-EE1D13F8162E}"/>
              </a:ext>
            </a:extLst>
          </p:cNvPr>
          <p:cNvPicPr>
            <a:picLocks noChangeAspect="1"/>
          </p:cNvPicPr>
          <p:nvPr/>
        </p:nvPicPr>
        <p:blipFill>
          <a:blip r:embed="rId2"/>
          <a:stretch>
            <a:fillRect/>
          </a:stretch>
        </p:blipFill>
        <p:spPr>
          <a:xfrm>
            <a:off x="7863840" y="1883664"/>
            <a:ext cx="3657600" cy="2329264"/>
          </a:xfrm>
          <a:prstGeom prst="rect">
            <a:avLst/>
          </a:prstGeom>
        </p:spPr>
      </p:pic>
      <p:pic>
        <p:nvPicPr>
          <p:cNvPr id="8" name="Picture 7">
            <a:extLst>
              <a:ext uri="{FF2B5EF4-FFF2-40B4-BE49-F238E27FC236}">
                <a16:creationId xmlns:a16="http://schemas.microsoft.com/office/drawing/2014/main" id="{DD128447-CCE4-48F8-86D7-67EE64CAC496}"/>
              </a:ext>
            </a:extLst>
          </p:cNvPr>
          <p:cNvPicPr>
            <a:picLocks noChangeAspect="1"/>
          </p:cNvPicPr>
          <p:nvPr/>
        </p:nvPicPr>
        <p:blipFill>
          <a:blip r:embed="rId3"/>
          <a:stretch>
            <a:fillRect/>
          </a:stretch>
        </p:blipFill>
        <p:spPr>
          <a:xfrm>
            <a:off x="7863840" y="4323330"/>
            <a:ext cx="3657600" cy="2456199"/>
          </a:xfrm>
          <a:prstGeom prst="rect">
            <a:avLst/>
          </a:prstGeom>
        </p:spPr>
      </p:pic>
    </p:spTree>
    <p:extLst>
      <p:ext uri="{BB962C8B-B14F-4D97-AF65-F5344CB8AC3E}">
        <p14:creationId xmlns:p14="http://schemas.microsoft.com/office/powerpoint/2010/main" val="321387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19</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UPT</a:t>
            </a:r>
          </a:p>
        </p:txBody>
      </p:sp>
      <p:graphicFrame>
        <p:nvGraphicFramePr>
          <p:cNvPr id="6" name="Content Placeholder 5">
            <a:extLst>
              <a:ext uri="{FF2B5EF4-FFF2-40B4-BE49-F238E27FC236}">
                <a16:creationId xmlns:a16="http://schemas.microsoft.com/office/drawing/2014/main" id="{2859C2B9-E804-4F98-BFD3-795EE4D223D9}"/>
              </a:ext>
            </a:extLst>
          </p:cNvPr>
          <p:cNvGraphicFramePr>
            <a:graphicFrameLocks noGrp="1"/>
          </p:cNvGraphicFramePr>
          <p:nvPr>
            <p:ph sz="half" idx="2"/>
            <p:extLst>
              <p:ext uri="{D42A27DB-BD31-4B8C-83A1-F6EECF244321}">
                <p14:modId xmlns:p14="http://schemas.microsoft.com/office/powerpoint/2010/main" val="4050212497"/>
              </p:ext>
            </p:extLst>
          </p:nvPr>
        </p:nvGraphicFramePr>
        <p:xfrm>
          <a:off x="832104" y="2112264"/>
          <a:ext cx="6570016" cy="4443984"/>
        </p:xfrm>
        <a:graphic>
          <a:graphicData uri="http://schemas.openxmlformats.org/drawingml/2006/table">
            <a:tbl>
              <a:tblPr firstRow="1" bandRow="1">
                <a:tableStyleId>{5C22544A-7EE6-4342-B048-85BDC9FD1C3A}</a:tableStyleId>
              </a:tblPr>
              <a:tblGrid>
                <a:gridCol w="3285008">
                  <a:extLst>
                    <a:ext uri="{9D8B030D-6E8A-4147-A177-3AD203B41FA5}">
                      <a16:colId xmlns:a16="http://schemas.microsoft.com/office/drawing/2014/main" val="3223751877"/>
                    </a:ext>
                  </a:extLst>
                </a:gridCol>
                <a:gridCol w="3285008">
                  <a:extLst>
                    <a:ext uri="{9D8B030D-6E8A-4147-A177-3AD203B41FA5}">
                      <a16:colId xmlns:a16="http://schemas.microsoft.com/office/drawing/2014/main" val="2316834458"/>
                    </a:ext>
                  </a:extLst>
                </a:gridCol>
              </a:tblGrid>
              <a:tr h="493776">
                <a:tc gridSpan="2">
                  <a:txBody>
                    <a:bodyPr/>
                    <a:lstStyle/>
                    <a:p>
                      <a:pPr algn="ctr"/>
                      <a:r>
                        <a:rPr lang="en-US" dirty="0"/>
                        <a:t>Buyer Data Analysis (</a:t>
                      </a:r>
                      <a:r>
                        <a:rPr lang="en-US" dirty="0" err="1"/>
                        <a:t>Recency</a:t>
                      </a:r>
                      <a:r>
                        <a:rPr lang="en-US" dirty="0"/>
                        <a:t> in Days) Outliers Removed at 95%</a:t>
                      </a:r>
                    </a:p>
                  </a:txBody>
                  <a:tcPr/>
                </a:tc>
                <a:tc hMerge="1">
                  <a:txBody>
                    <a:bodyPr/>
                    <a:lstStyle/>
                    <a:p>
                      <a:endParaRPr lang="en-US" dirty="0"/>
                    </a:p>
                  </a:txBody>
                  <a:tcPr/>
                </a:tc>
                <a:extLst>
                  <a:ext uri="{0D108BD9-81ED-4DB2-BD59-A6C34878D82A}">
                    <a16:rowId xmlns:a16="http://schemas.microsoft.com/office/drawing/2014/main" val="3170788734"/>
                  </a:ext>
                </a:extLst>
              </a:tr>
              <a:tr h="493776">
                <a:tc>
                  <a:txBody>
                    <a:bodyPr/>
                    <a:lstStyle/>
                    <a:p>
                      <a:r>
                        <a:rPr lang="en-US" dirty="0">
                          <a:solidFill>
                            <a:schemeClr val="tx2"/>
                          </a:solidFill>
                        </a:rPr>
                        <a:t>Count</a:t>
                      </a:r>
                    </a:p>
                  </a:txBody>
                  <a:tcPr/>
                </a:tc>
                <a:tc>
                  <a:txBody>
                    <a:bodyPr/>
                    <a:lstStyle/>
                    <a:p>
                      <a:r>
                        <a:rPr lang="en-US" dirty="0">
                          <a:solidFill>
                            <a:schemeClr val="tx2"/>
                          </a:solidFill>
                        </a:rPr>
                        <a:t>471,377</a:t>
                      </a:r>
                    </a:p>
                  </a:txBody>
                  <a:tcPr/>
                </a:tc>
                <a:extLst>
                  <a:ext uri="{0D108BD9-81ED-4DB2-BD59-A6C34878D82A}">
                    <a16:rowId xmlns:a16="http://schemas.microsoft.com/office/drawing/2014/main" val="2282930525"/>
                  </a:ext>
                </a:extLst>
              </a:tr>
              <a:tr h="493776">
                <a:tc>
                  <a:txBody>
                    <a:bodyPr/>
                    <a:lstStyle/>
                    <a:p>
                      <a:r>
                        <a:rPr lang="en-US" dirty="0">
                          <a:solidFill>
                            <a:schemeClr val="tx2"/>
                          </a:solidFill>
                        </a:rPr>
                        <a:t>Mean</a:t>
                      </a:r>
                    </a:p>
                  </a:txBody>
                  <a:tcPr/>
                </a:tc>
                <a:tc>
                  <a:txBody>
                    <a:bodyPr/>
                    <a:lstStyle/>
                    <a:p>
                      <a:r>
                        <a:rPr lang="en-US" dirty="0">
                          <a:solidFill>
                            <a:schemeClr val="tx2"/>
                          </a:solidFill>
                        </a:rPr>
                        <a:t>2.34</a:t>
                      </a:r>
                    </a:p>
                  </a:txBody>
                  <a:tcPr/>
                </a:tc>
                <a:extLst>
                  <a:ext uri="{0D108BD9-81ED-4DB2-BD59-A6C34878D82A}">
                    <a16:rowId xmlns:a16="http://schemas.microsoft.com/office/drawing/2014/main" val="1264908719"/>
                  </a:ext>
                </a:extLst>
              </a:tr>
              <a:tr h="493776">
                <a:tc>
                  <a:txBody>
                    <a:bodyPr/>
                    <a:lstStyle/>
                    <a:p>
                      <a:r>
                        <a:rPr lang="en-US" dirty="0">
                          <a:solidFill>
                            <a:schemeClr val="tx2"/>
                          </a:solidFill>
                        </a:rPr>
                        <a:t>Standard Deviation</a:t>
                      </a:r>
                    </a:p>
                  </a:txBody>
                  <a:tcPr/>
                </a:tc>
                <a:tc>
                  <a:txBody>
                    <a:bodyPr/>
                    <a:lstStyle/>
                    <a:p>
                      <a:r>
                        <a:rPr lang="en-US" dirty="0">
                          <a:solidFill>
                            <a:schemeClr val="tx2"/>
                          </a:solidFill>
                        </a:rPr>
                        <a:t>1.39</a:t>
                      </a:r>
                    </a:p>
                  </a:txBody>
                  <a:tcPr/>
                </a:tc>
                <a:extLst>
                  <a:ext uri="{0D108BD9-81ED-4DB2-BD59-A6C34878D82A}">
                    <a16:rowId xmlns:a16="http://schemas.microsoft.com/office/drawing/2014/main" val="481617614"/>
                  </a:ext>
                </a:extLst>
              </a:tr>
              <a:tr h="493776">
                <a:tc>
                  <a:txBody>
                    <a:bodyPr/>
                    <a:lstStyle/>
                    <a:p>
                      <a:r>
                        <a:rPr lang="en-US" dirty="0">
                          <a:solidFill>
                            <a:schemeClr val="tx2"/>
                          </a:solidFill>
                        </a:rPr>
                        <a:t>Min</a:t>
                      </a:r>
                    </a:p>
                  </a:txBody>
                  <a:tcPr/>
                </a:tc>
                <a:tc>
                  <a:txBody>
                    <a:bodyPr/>
                    <a:lstStyle/>
                    <a:p>
                      <a:r>
                        <a:rPr lang="en-US" dirty="0">
                          <a:solidFill>
                            <a:schemeClr val="tx2"/>
                          </a:solidFill>
                        </a:rPr>
                        <a:t>1.00</a:t>
                      </a:r>
                    </a:p>
                  </a:txBody>
                  <a:tcPr/>
                </a:tc>
                <a:extLst>
                  <a:ext uri="{0D108BD9-81ED-4DB2-BD59-A6C34878D82A}">
                    <a16:rowId xmlns:a16="http://schemas.microsoft.com/office/drawing/2014/main" val="585508143"/>
                  </a:ext>
                </a:extLst>
              </a:tr>
              <a:tr h="493776">
                <a:tc>
                  <a:txBody>
                    <a:bodyPr/>
                    <a:lstStyle/>
                    <a:p>
                      <a:r>
                        <a:rPr lang="en-US" dirty="0">
                          <a:solidFill>
                            <a:schemeClr val="tx2"/>
                          </a:solidFill>
                        </a:rPr>
                        <a:t>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1.25</a:t>
                      </a:r>
                    </a:p>
                  </a:txBody>
                  <a:tcPr/>
                </a:tc>
                <a:extLst>
                  <a:ext uri="{0D108BD9-81ED-4DB2-BD59-A6C34878D82A}">
                    <a16:rowId xmlns:a16="http://schemas.microsoft.com/office/drawing/2014/main" val="3143789647"/>
                  </a:ext>
                </a:extLst>
              </a:tr>
              <a:tr h="493776">
                <a:tc>
                  <a:txBody>
                    <a:bodyPr/>
                    <a:lstStyle/>
                    <a:p>
                      <a:r>
                        <a:rPr lang="en-US" dirty="0">
                          <a:solidFill>
                            <a:schemeClr val="tx2"/>
                          </a:solidFill>
                        </a:rPr>
                        <a:t>50%</a:t>
                      </a:r>
                    </a:p>
                  </a:txBody>
                  <a:tcPr/>
                </a:tc>
                <a:tc>
                  <a:txBody>
                    <a:bodyPr/>
                    <a:lstStyle/>
                    <a:p>
                      <a:r>
                        <a:rPr lang="en-US" dirty="0">
                          <a:solidFill>
                            <a:schemeClr val="tx2"/>
                          </a:solidFill>
                        </a:rPr>
                        <a:t>2.00</a:t>
                      </a:r>
                    </a:p>
                  </a:txBody>
                  <a:tcPr/>
                </a:tc>
                <a:extLst>
                  <a:ext uri="{0D108BD9-81ED-4DB2-BD59-A6C34878D82A}">
                    <a16:rowId xmlns:a16="http://schemas.microsoft.com/office/drawing/2014/main" val="2399237082"/>
                  </a:ext>
                </a:extLst>
              </a:tr>
              <a:tr h="493776">
                <a:tc>
                  <a:txBody>
                    <a:bodyPr/>
                    <a:lstStyle/>
                    <a:p>
                      <a:r>
                        <a:rPr lang="en-US" dirty="0">
                          <a:solidFill>
                            <a:schemeClr val="tx2"/>
                          </a:solidFill>
                        </a:rPr>
                        <a:t>75%</a:t>
                      </a:r>
                    </a:p>
                  </a:txBody>
                  <a:tcPr/>
                </a:tc>
                <a:tc>
                  <a:txBody>
                    <a:bodyPr/>
                    <a:lstStyle/>
                    <a:p>
                      <a:r>
                        <a:rPr lang="en-US" dirty="0">
                          <a:solidFill>
                            <a:schemeClr val="tx2"/>
                          </a:solidFill>
                        </a:rPr>
                        <a:t>3.00</a:t>
                      </a:r>
                    </a:p>
                  </a:txBody>
                  <a:tcPr/>
                </a:tc>
                <a:extLst>
                  <a:ext uri="{0D108BD9-81ED-4DB2-BD59-A6C34878D82A}">
                    <a16:rowId xmlns:a16="http://schemas.microsoft.com/office/drawing/2014/main" val="2906192469"/>
                  </a:ext>
                </a:extLst>
              </a:tr>
              <a:tr h="493776">
                <a:tc>
                  <a:txBody>
                    <a:bodyPr/>
                    <a:lstStyle/>
                    <a:p>
                      <a:r>
                        <a:rPr lang="en-US" dirty="0">
                          <a:solidFill>
                            <a:schemeClr val="tx2"/>
                          </a:solidFill>
                        </a:rPr>
                        <a:t>Max</a:t>
                      </a:r>
                    </a:p>
                  </a:txBody>
                  <a:tcPr/>
                </a:tc>
                <a:tc>
                  <a:txBody>
                    <a:bodyPr/>
                    <a:lstStyle/>
                    <a:p>
                      <a:r>
                        <a:rPr lang="en-US" dirty="0">
                          <a:solidFill>
                            <a:schemeClr val="tx2"/>
                          </a:solidFill>
                        </a:rPr>
                        <a:t>30.00</a:t>
                      </a:r>
                    </a:p>
                  </a:txBody>
                  <a:tcPr/>
                </a:tc>
                <a:extLst>
                  <a:ext uri="{0D108BD9-81ED-4DB2-BD59-A6C34878D82A}">
                    <a16:rowId xmlns:a16="http://schemas.microsoft.com/office/drawing/2014/main" val="2837984125"/>
                  </a:ext>
                </a:extLst>
              </a:tr>
            </a:tbl>
          </a:graphicData>
        </a:graphic>
      </p:graphicFrame>
      <p:pic>
        <p:nvPicPr>
          <p:cNvPr id="2" name="Picture 1">
            <a:extLst>
              <a:ext uri="{FF2B5EF4-FFF2-40B4-BE49-F238E27FC236}">
                <a16:creationId xmlns:a16="http://schemas.microsoft.com/office/drawing/2014/main" id="{30480B2A-A25E-450E-B426-210E2036274C}"/>
              </a:ext>
            </a:extLst>
          </p:cNvPr>
          <p:cNvPicPr>
            <a:picLocks noChangeAspect="1"/>
          </p:cNvPicPr>
          <p:nvPr/>
        </p:nvPicPr>
        <p:blipFill>
          <a:blip r:embed="rId2"/>
          <a:stretch>
            <a:fillRect/>
          </a:stretch>
        </p:blipFill>
        <p:spPr>
          <a:xfrm>
            <a:off x="7863840" y="1883664"/>
            <a:ext cx="3657600" cy="2305676"/>
          </a:xfrm>
          <a:prstGeom prst="rect">
            <a:avLst/>
          </a:prstGeom>
        </p:spPr>
      </p:pic>
      <p:pic>
        <p:nvPicPr>
          <p:cNvPr id="3" name="Picture 2">
            <a:extLst>
              <a:ext uri="{FF2B5EF4-FFF2-40B4-BE49-F238E27FC236}">
                <a16:creationId xmlns:a16="http://schemas.microsoft.com/office/drawing/2014/main" id="{7E14A58E-7B26-41EA-BCC7-BD3333C54A84}"/>
              </a:ext>
            </a:extLst>
          </p:cNvPr>
          <p:cNvPicPr>
            <a:picLocks noChangeAspect="1"/>
          </p:cNvPicPr>
          <p:nvPr/>
        </p:nvPicPr>
        <p:blipFill>
          <a:blip r:embed="rId3"/>
          <a:stretch>
            <a:fillRect/>
          </a:stretch>
        </p:blipFill>
        <p:spPr>
          <a:xfrm>
            <a:off x="7863840" y="4189340"/>
            <a:ext cx="3657600" cy="2486096"/>
          </a:xfrm>
          <a:prstGeom prst="rect">
            <a:avLst/>
          </a:prstGeom>
        </p:spPr>
      </p:pic>
    </p:spTree>
    <p:extLst>
      <p:ext uri="{BB962C8B-B14F-4D97-AF65-F5344CB8AC3E}">
        <p14:creationId xmlns:p14="http://schemas.microsoft.com/office/powerpoint/2010/main" val="116309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F3647-EAAF-4A0B-B03D-C7E39B7287DC}"/>
              </a:ext>
            </a:extLst>
          </p:cNvPr>
          <p:cNvSpPr/>
          <p:nvPr/>
        </p:nvSpPr>
        <p:spPr>
          <a:xfrm>
            <a:off x="-2630" y="0"/>
            <a:ext cx="12192000" cy="1734206"/>
          </a:xfrm>
          <a:prstGeom prst="rect">
            <a:avLst/>
          </a:prstGeom>
          <a:solidFill>
            <a:srgbClr val="83DBE9"/>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a:t>
            </a:fld>
            <a:endParaRPr lang="en-US" dirty="0"/>
          </a:p>
        </p:txBody>
      </p:sp>
      <p:sp>
        <p:nvSpPr>
          <p:cNvPr id="3" name="Content Placeholder 2">
            <a:extLst>
              <a:ext uri="{FF2B5EF4-FFF2-40B4-BE49-F238E27FC236}">
                <a16:creationId xmlns:a16="http://schemas.microsoft.com/office/drawing/2014/main" id="{FCC738E6-3BB5-4244-B123-016F2B1D9FB5}"/>
              </a:ext>
            </a:extLst>
          </p:cNvPr>
          <p:cNvSpPr>
            <a:spLocks noGrp="1"/>
          </p:cNvSpPr>
          <p:nvPr>
            <p:ph sz="half" idx="4294967295"/>
          </p:nvPr>
        </p:nvSpPr>
        <p:spPr>
          <a:xfrm>
            <a:off x="457200" y="2011680"/>
            <a:ext cx="11338560" cy="1214492"/>
          </a:xfrm>
          <a:prstGeom prst="rect">
            <a:avLst/>
          </a:prstGeom>
          <a:solidFill>
            <a:schemeClr val="bg1">
              <a:alpha val="80000"/>
            </a:schemeClr>
          </a:solidFill>
          <a:ln>
            <a:solidFill>
              <a:schemeClr val="bg2"/>
            </a:solidFill>
          </a:ln>
        </p:spPr>
        <p:txBody>
          <a:bodyPr/>
          <a:lstStyle/>
          <a:p>
            <a:pPr marL="0" indent="0" algn="ctr">
              <a:buNone/>
            </a:pPr>
            <a:r>
              <a:rPr lang="en-US" sz="3200" dirty="0">
                <a:solidFill>
                  <a:schemeClr val="tx2"/>
                </a:solidFill>
              </a:rPr>
              <a:t>Utilize past purchase data and historical email engagement data to segment customers into distinct groups.</a:t>
            </a:r>
          </a:p>
        </p:txBody>
      </p:sp>
      <p:sp>
        <p:nvSpPr>
          <p:cNvPr id="10" name="Title 18">
            <a:extLst>
              <a:ext uri="{FF2B5EF4-FFF2-40B4-BE49-F238E27FC236}">
                <a16:creationId xmlns:a16="http://schemas.microsoft.com/office/drawing/2014/main" id="{FBA19196-4685-4A27-A29A-39017A1CCBAB}"/>
              </a:ext>
            </a:extLst>
          </p:cNvPr>
          <p:cNvSpPr txBox="1">
            <a:spLocks/>
          </p:cNvSpPr>
          <p:nvPr/>
        </p:nvSpPr>
        <p:spPr>
          <a:xfrm>
            <a:off x="0" y="-2732"/>
            <a:ext cx="6400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endParaRPr lang="en-US" sz="5600" dirty="0">
              <a:solidFill>
                <a:schemeClr val="bg1"/>
              </a:solidFill>
            </a:endParaRPr>
          </a:p>
        </p:txBody>
      </p:sp>
      <p:sp>
        <p:nvSpPr>
          <p:cNvPr id="13" name="Title 18">
            <a:extLst>
              <a:ext uri="{FF2B5EF4-FFF2-40B4-BE49-F238E27FC236}">
                <a16:creationId xmlns:a16="http://schemas.microsoft.com/office/drawing/2014/main" id="{553541CF-315C-404C-8F18-FC0F3C8097F9}"/>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Project Overview</a:t>
            </a:r>
          </a:p>
        </p:txBody>
      </p:sp>
    </p:spTree>
    <p:extLst>
      <p:ext uri="{BB962C8B-B14F-4D97-AF65-F5344CB8AC3E}">
        <p14:creationId xmlns:p14="http://schemas.microsoft.com/office/powerpoint/2010/main" val="393065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37D55A1-B1C4-45A1-BF6C-C78157C5FBF1}"/>
              </a:ext>
            </a:extLst>
          </p:cNvPr>
          <p:cNvSpPr txBox="1"/>
          <p:nvPr/>
        </p:nvSpPr>
        <p:spPr>
          <a:xfrm>
            <a:off x="8480854" y="1890198"/>
            <a:ext cx="3301348" cy="1200329"/>
          </a:xfrm>
          <a:prstGeom prst="rect">
            <a:avLst/>
          </a:prstGeom>
          <a:noFill/>
        </p:spPr>
        <p:txBody>
          <a:bodyPr wrap="square" rtlCol="0">
            <a:spAutoFit/>
          </a:bodyPr>
          <a:lstStyle/>
          <a:p>
            <a:r>
              <a:rPr lang="en-US" dirty="0">
                <a:solidFill>
                  <a:schemeClr val="tx2"/>
                </a:solidFill>
              </a:rPr>
              <a:t>87.76% of products purchased were from the </a:t>
            </a:r>
            <a:r>
              <a:rPr lang="en-US" b="1" i="1" dirty="0">
                <a:solidFill>
                  <a:schemeClr val="tx2"/>
                </a:solidFill>
              </a:rPr>
              <a:t>Jeans/Pants/Overalls/Shorts</a:t>
            </a:r>
            <a:r>
              <a:rPr lang="en-US" dirty="0">
                <a:solidFill>
                  <a:schemeClr val="tx2"/>
                </a:solidFill>
              </a:rPr>
              <a:t> Category</a:t>
            </a:r>
          </a:p>
        </p:txBody>
      </p:sp>
      <p:pic>
        <p:nvPicPr>
          <p:cNvPr id="13" name="Picture 12">
            <a:extLst>
              <a:ext uri="{FF2B5EF4-FFF2-40B4-BE49-F238E27FC236}">
                <a16:creationId xmlns:a16="http://schemas.microsoft.com/office/drawing/2014/main" id="{FC9C900F-9838-4F2F-8A70-30D493DD47E7}"/>
              </a:ext>
            </a:extLst>
          </p:cNvPr>
          <p:cNvPicPr>
            <a:picLocks noChangeAspect="1"/>
          </p:cNvPicPr>
          <p:nvPr/>
        </p:nvPicPr>
        <p:blipFill>
          <a:blip r:embed="rId2"/>
          <a:stretch>
            <a:fillRect/>
          </a:stretch>
        </p:blipFill>
        <p:spPr>
          <a:xfrm>
            <a:off x="7787404" y="3122291"/>
            <a:ext cx="3994798" cy="3706019"/>
          </a:xfrm>
          <a:prstGeom prst="rect">
            <a:avLst/>
          </a:prstGeom>
        </p:spPr>
      </p:pic>
      <p:pic>
        <p:nvPicPr>
          <p:cNvPr id="12" name="Picture 11">
            <a:extLst>
              <a:ext uri="{FF2B5EF4-FFF2-40B4-BE49-F238E27FC236}">
                <a16:creationId xmlns:a16="http://schemas.microsoft.com/office/drawing/2014/main" id="{A3E6CC03-620A-4ED0-9B70-1059F5FA6FC3}"/>
              </a:ext>
            </a:extLst>
          </p:cNvPr>
          <p:cNvPicPr>
            <a:picLocks noChangeAspect="1"/>
          </p:cNvPicPr>
          <p:nvPr/>
        </p:nvPicPr>
        <p:blipFill>
          <a:blip r:embed="rId3"/>
          <a:stretch>
            <a:fillRect/>
          </a:stretch>
        </p:blipFill>
        <p:spPr>
          <a:xfrm>
            <a:off x="3923991" y="3122291"/>
            <a:ext cx="4079986" cy="2873230"/>
          </a:xfrm>
          <a:prstGeom prst="rect">
            <a:avLst/>
          </a:prstGeom>
        </p:spPr>
      </p:pic>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20</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Product Data</a:t>
            </a:r>
          </a:p>
        </p:txBody>
      </p:sp>
      <p:pic>
        <p:nvPicPr>
          <p:cNvPr id="11" name="Picture 10">
            <a:extLst>
              <a:ext uri="{FF2B5EF4-FFF2-40B4-BE49-F238E27FC236}">
                <a16:creationId xmlns:a16="http://schemas.microsoft.com/office/drawing/2014/main" id="{A7105BCB-C161-427C-BCDF-B3FBE319C610}"/>
              </a:ext>
            </a:extLst>
          </p:cNvPr>
          <p:cNvPicPr>
            <a:picLocks noChangeAspect="1"/>
          </p:cNvPicPr>
          <p:nvPr/>
        </p:nvPicPr>
        <p:blipFill>
          <a:blip r:embed="rId4"/>
          <a:stretch>
            <a:fillRect/>
          </a:stretch>
        </p:blipFill>
        <p:spPr>
          <a:xfrm>
            <a:off x="86728" y="3122291"/>
            <a:ext cx="3998384" cy="3063201"/>
          </a:xfrm>
          <a:prstGeom prst="rect">
            <a:avLst/>
          </a:prstGeom>
        </p:spPr>
      </p:pic>
      <p:cxnSp>
        <p:nvCxnSpPr>
          <p:cNvPr id="15" name="Straight Arrow Connector 14">
            <a:extLst>
              <a:ext uri="{FF2B5EF4-FFF2-40B4-BE49-F238E27FC236}">
                <a16:creationId xmlns:a16="http://schemas.microsoft.com/office/drawing/2014/main" id="{33D72322-E155-4425-A538-103F26A040D0}"/>
              </a:ext>
            </a:extLst>
          </p:cNvPr>
          <p:cNvCxnSpPr>
            <a:cxnSpLocks/>
            <a:stCxn id="17" idx="2"/>
          </p:cNvCxnSpPr>
          <p:nvPr/>
        </p:nvCxnSpPr>
        <p:spPr>
          <a:xfrm>
            <a:off x="2410691" y="2812925"/>
            <a:ext cx="993194" cy="51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C5789-BC43-463E-A403-93962AA52F32}"/>
              </a:ext>
            </a:extLst>
          </p:cNvPr>
          <p:cNvSpPr txBox="1"/>
          <p:nvPr/>
        </p:nvSpPr>
        <p:spPr>
          <a:xfrm>
            <a:off x="736270" y="1889595"/>
            <a:ext cx="3348842" cy="923330"/>
          </a:xfrm>
          <a:prstGeom prst="rect">
            <a:avLst/>
          </a:prstGeom>
          <a:noFill/>
        </p:spPr>
        <p:txBody>
          <a:bodyPr wrap="square" rtlCol="0">
            <a:spAutoFit/>
          </a:bodyPr>
          <a:lstStyle/>
          <a:p>
            <a:r>
              <a:rPr lang="en-US" dirty="0">
                <a:solidFill>
                  <a:schemeClr val="tx2"/>
                </a:solidFill>
              </a:rPr>
              <a:t>72.82% of products purchased were from the </a:t>
            </a:r>
            <a:r>
              <a:rPr lang="en-US" b="1" i="1" dirty="0">
                <a:solidFill>
                  <a:schemeClr val="tx2"/>
                </a:solidFill>
              </a:rPr>
              <a:t>Men’s Regular</a:t>
            </a:r>
            <a:r>
              <a:rPr lang="en-US" dirty="0">
                <a:solidFill>
                  <a:schemeClr val="tx2"/>
                </a:solidFill>
              </a:rPr>
              <a:t> Size Group</a:t>
            </a:r>
          </a:p>
        </p:txBody>
      </p:sp>
      <p:cxnSp>
        <p:nvCxnSpPr>
          <p:cNvPr id="24" name="Straight Arrow Connector 23">
            <a:extLst>
              <a:ext uri="{FF2B5EF4-FFF2-40B4-BE49-F238E27FC236}">
                <a16:creationId xmlns:a16="http://schemas.microsoft.com/office/drawing/2014/main" id="{2B9DB1E1-5D81-49A5-87C1-CFC4A615E576}"/>
              </a:ext>
            </a:extLst>
          </p:cNvPr>
          <p:cNvCxnSpPr>
            <a:cxnSpLocks/>
            <a:stCxn id="25" idx="2"/>
          </p:cNvCxnSpPr>
          <p:nvPr/>
        </p:nvCxnSpPr>
        <p:spPr>
          <a:xfrm>
            <a:off x="10131528" y="3090527"/>
            <a:ext cx="1031277" cy="483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695667-9448-47C3-BF7F-CEA949F1785B}"/>
              </a:ext>
            </a:extLst>
          </p:cNvPr>
          <p:cNvSpPr txBox="1"/>
          <p:nvPr/>
        </p:nvSpPr>
        <p:spPr>
          <a:xfrm>
            <a:off x="4855029" y="1889595"/>
            <a:ext cx="3301348" cy="923330"/>
          </a:xfrm>
          <a:prstGeom prst="rect">
            <a:avLst/>
          </a:prstGeom>
          <a:noFill/>
        </p:spPr>
        <p:txBody>
          <a:bodyPr wrap="square" rtlCol="0">
            <a:spAutoFit/>
          </a:bodyPr>
          <a:lstStyle/>
          <a:p>
            <a:r>
              <a:rPr lang="en-US" dirty="0">
                <a:solidFill>
                  <a:schemeClr val="tx2"/>
                </a:solidFill>
              </a:rPr>
              <a:t>90.80% of products purchased were from the </a:t>
            </a:r>
            <a:r>
              <a:rPr lang="en-US" b="1" i="1" dirty="0">
                <a:solidFill>
                  <a:schemeClr val="tx2"/>
                </a:solidFill>
              </a:rPr>
              <a:t>Men’s</a:t>
            </a:r>
            <a:r>
              <a:rPr lang="en-US" dirty="0">
                <a:solidFill>
                  <a:schemeClr val="tx2"/>
                </a:solidFill>
              </a:rPr>
              <a:t> Product Department</a:t>
            </a:r>
          </a:p>
        </p:txBody>
      </p:sp>
      <p:cxnSp>
        <p:nvCxnSpPr>
          <p:cNvPr id="36" name="Straight Arrow Connector 35">
            <a:extLst>
              <a:ext uri="{FF2B5EF4-FFF2-40B4-BE49-F238E27FC236}">
                <a16:creationId xmlns:a16="http://schemas.microsoft.com/office/drawing/2014/main" id="{45C1E040-0FC1-463B-9A81-086C83815F23}"/>
              </a:ext>
            </a:extLst>
          </p:cNvPr>
          <p:cNvCxnSpPr>
            <a:cxnSpLocks/>
            <a:stCxn id="32" idx="2"/>
          </p:cNvCxnSpPr>
          <p:nvPr/>
        </p:nvCxnSpPr>
        <p:spPr>
          <a:xfrm flipH="1">
            <a:off x="6101885" y="2812925"/>
            <a:ext cx="403818" cy="51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77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77BD7D-34AE-4D9B-9FFD-CEE5D367EEE2}"/>
              </a:ext>
            </a:extLst>
          </p:cNvPr>
          <p:cNvPicPr>
            <a:picLocks noChangeAspect="1"/>
          </p:cNvPicPr>
          <p:nvPr/>
        </p:nvPicPr>
        <p:blipFill>
          <a:blip r:embed="rId2"/>
          <a:stretch>
            <a:fillRect/>
          </a:stretch>
        </p:blipFill>
        <p:spPr>
          <a:xfrm>
            <a:off x="4797632" y="2217359"/>
            <a:ext cx="5879739" cy="4561866"/>
          </a:xfrm>
          <a:prstGeom prst="rect">
            <a:avLst/>
          </a:prstGeom>
        </p:spPr>
      </p:pic>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21</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Product Data</a:t>
            </a:r>
          </a:p>
        </p:txBody>
      </p:sp>
      <p:cxnSp>
        <p:nvCxnSpPr>
          <p:cNvPr id="15" name="Straight Arrow Connector 14">
            <a:extLst>
              <a:ext uri="{FF2B5EF4-FFF2-40B4-BE49-F238E27FC236}">
                <a16:creationId xmlns:a16="http://schemas.microsoft.com/office/drawing/2014/main" id="{33D72322-E155-4425-A538-103F26A040D0}"/>
              </a:ext>
            </a:extLst>
          </p:cNvPr>
          <p:cNvCxnSpPr>
            <a:cxnSpLocks/>
          </p:cNvCxnSpPr>
          <p:nvPr/>
        </p:nvCxnSpPr>
        <p:spPr>
          <a:xfrm>
            <a:off x="3657600" y="2280062"/>
            <a:ext cx="6151418" cy="84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C5789-BC43-463E-A403-93962AA52F32}"/>
              </a:ext>
            </a:extLst>
          </p:cNvPr>
          <p:cNvSpPr txBox="1"/>
          <p:nvPr/>
        </p:nvSpPr>
        <p:spPr>
          <a:xfrm>
            <a:off x="736270" y="1889595"/>
            <a:ext cx="3348842" cy="2308324"/>
          </a:xfrm>
          <a:prstGeom prst="rect">
            <a:avLst/>
          </a:prstGeom>
          <a:noFill/>
        </p:spPr>
        <p:txBody>
          <a:bodyPr wrap="square" rtlCol="0">
            <a:spAutoFit/>
          </a:bodyPr>
          <a:lstStyle/>
          <a:p>
            <a:r>
              <a:rPr lang="en-US" b="1" dirty="0">
                <a:solidFill>
                  <a:schemeClr val="tx2"/>
                </a:solidFill>
              </a:rPr>
              <a:t>37.03% </a:t>
            </a:r>
            <a:r>
              <a:rPr lang="en-US" dirty="0">
                <a:solidFill>
                  <a:schemeClr val="tx2"/>
                </a:solidFill>
              </a:rPr>
              <a:t>of products purchased were from the </a:t>
            </a:r>
            <a:r>
              <a:rPr lang="en-US" b="1" i="1" dirty="0">
                <a:solidFill>
                  <a:schemeClr val="tx2"/>
                </a:solidFill>
              </a:rPr>
              <a:t>W</a:t>
            </a:r>
            <a:r>
              <a:rPr lang="en-US" dirty="0">
                <a:solidFill>
                  <a:schemeClr val="tx2"/>
                </a:solidFill>
              </a:rPr>
              <a:t> Brand group.</a:t>
            </a:r>
          </a:p>
          <a:p>
            <a:endParaRPr lang="en-US" dirty="0">
              <a:solidFill>
                <a:schemeClr val="tx2"/>
              </a:solidFill>
            </a:endParaRPr>
          </a:p>
          <a:p>
            <a:r>
              <a:rPr lang="en-US" b="1" dirty="0">
                <a:solidFill>
                  <a:schemeClr val="tx2"/>
                </a:solidFill>
              </a:rPr>
              <a:t>19.52% </a:t>
            </a:r>
            <a:r>
              <a:rPr lang="en-US" dirty="0">
                <a:solidFill>
                  <a:schemeClr val="tx2"/>
                </a:solidFill>
              </a:rPr>
              <a:t>of products purchased were from the </a:t>
            </a:r>
            <a:r>
              <a:rPr lang="en-US" b="1" i="1" dirty="0">
                <a:solidFill>
                  <a:schemeClr val="tx2"/>
                </a:solidFill>
              </a:rPr>
              <a:t>Reg</a:t>
            </a:r>
            <a:r>
              <a:rPr lang="en-US" dirty="0">
                <a:solidFill>
                  <a:schemeClr val="tx2"/>
                </a:solidFill>
              </a:rPr>
              <a:t> Brand group.</a:t>
            </a:r>
          </a:p>
          <a:p>
            <a:endParaRPr lang="en-US" dirty="0">
              <a:solidFill>
                <a:schemeClr val="tx2"/>
              </a:solidFill>
            </a:endParaRPr>
          </a:p>
          <a:p>
            <a:r>
              <a:rPr lang="en-US" b="1" dirty="0">
                <a:solidFill>
                  <a:schemeClr val="tx2"/>
                </a:solidFill>
              </a:rPr>
              <a:t>15.72% </a:t>
            </a:r>
            <a:r>
              <a:rPr lang="en-US" dirty="0">
                <a:solidFill>
                  <a:schemeClr val="tx2"/>
                </a:solidFill>
              </a:rPr>
              <a:t>of products purchased were from the </a:t>
            </a:r>
            <a:r>
              <a:rPr lang="en-US" b="1" i="1" dirty="0">
                <a:solidFill>
                  <a:schemeClr val="tx2"/>
                </a:solidFill>
              </a:rPr>
              <a:t>FS </a:t>
            </a:r>
            <a:r>
              <a:rPr lang="en-US" dirty="0">
                <a:solidFill>
                  <a:schemeClr val="tx2"/>
                </a:solidFill>
              </a:rPr>
              <a:t>Brand group.</a:t>
            </a:r>
          </a:p>
        </p:txBody>
      </p:sp>
      <p:cxnSp>
        <p:nvCxnSpPr>
          <p:cNvPr id="18" name="Straight Arrow Connector 17">
            <a:extLst>
              <a:ext uri="{FF2B5EF4-FFF2-40B4-BE49-F238E27FC236}">
                <a16:creationId xmlns:a16="http://schemas.microsoft.com/office/drawing/2014/main" id="{246941EB-D72F-4375-84FA-20AB083128E0}"/>
              </a:ext>
            </a:extLst>
          </p:cNvPr>
          <p:cNvCxnSpPr>
            <a:cxnSpLocks/>
          </p:cNvCxnSpPr>
          <p:nvPr/>
        </p:nvCxnSpPr>
        <p:spPr>
          <a:xfrm>
            <a:off x="3810000" y="3011833"/>
            <a:ext cx="2947060" cy="105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518FB4-90D4-4BD3-B451-391178966AB0}"/>
              </a:ext>
            </a:extLst>
          </p:cNvPr>
          <p:cNvCxnSpPr>
            <a:cxnSpLocks/>
          </p:cNvCxnSpPr>
          <p:nvPr/>
        </p:nvCxnSpPr>
        <p:spPr>
          <a:xfrm>
            <a:off x="4483662" y="4067995"/>
            <a:ext cx="3152172" cy="51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9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B9C04-B1BA-4906-BB05-C3E80EF1DEB0}"/>
              </a:ext>
            </a:extLst>
          </p:cNvPr>
          <p:cNvPicPr>
            <a:picLocks noChangeAspect="1"/>
          </p:cNvPicPr>
          <p:nvPr/>
        </p:nvPicPr>
        <p:blipFill>
          <a:blip r:embed="rId2"/>
          <a:stretch>
            <a:fillRect/>
          </a:stretch>
        </p:blipFill>
        <p:spPr>
          <a:xfrm>
            <a:off x="2410691" y="2013024"/>
            <a:ext cx="9317056" cy="4625821"/>
          </a:xfrm>
          <a:prstGeom prst="rect">
            <a:avLst/>
          </a:prstGeom>
        </p:spPr>
      </p:pic>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22</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Order Location  Data</a:t>
            </a:r>
          </a:p>
        </p:txBody>
      </p:sp>
      <p:sp>
        <p:nvSpPr>
          <p:cNvPr id="17" name="TextBox 16">
            <a:extLst>
              <a:ext uri="{FF2B5EF4-FFF2-40B4-BE49-F238E27FC236}">
                <a16:creationId xmlns:a16="http://schemas.microsoft.com/office/drawing/2014/main" id="{047C5789-BC43-463E-A403-93962AA52F32}"/>
              </a:ext>
            </a:extLst>
          </p:cNvPr>
          <p:cNvSpPr txBox="1"/>
          <p:nvPr/>
        </p:nvSpPr>
        <p:spPr>
          <a:xfrm>
            <a:off x="249381" y="1889595"/>
            <a:ext cx="3811979" cy="923330"/>
          </a:xfrm>
          <a:prstGeom prst="rect">
            <a:avLst/>
          </a:prstGeom>
          <a:solidFill>
            <a:schemeClr val="bg1"/>
          </a:solidFill>
        </p:spPr>
        <p:txBody>
          <a:bodyPr wrap="square" rtlCol="0">
            <a:spAutoFit/>
          </a:bodyPr>
          <a:lstStyle/>
          <a:p>
            <a:r>
              <a:rPr lang="en-US" b="1" dirty="0">
                <a:solidFill>
                  <a:schemeClr val="tx2"/>
                </a:solidFill>
              </a:rPr>
              <a:t>11.87% </a:t>
            </a:r>
            <a:r>
              <a:rPr lang="en-US" dirty="0">
                <a:solidFill>
                  <a:schemeClr val="tx2"/>
                </a:solidFill>
              </a:rPr>
              <a:t>of orders came from </a:t>
            </a:r>
            <a:r>
              <a:rPr lang="en-US" b="1" i="1" dirty="0">
                <a:solidFill>
                  <a:schemeClr val="tx2"/>
                </a:solidFill>
              </a:rPr>
              <a:t>Texas</a:t>
            </a:r>
            <a:r>
              <a:rPr lang="en-US" dirty="0">
                <a:solidFill>
                  <a:schemeClr val="tx2"/>
                </a:solidFill>
              </a:rPr>
              <a:t>.</a:t>
            </a:r>
          </a:p>
          <a:p>
            <a:endParaRPr lang="en-US" dirty="0">
              <a:solidFill>
                <a:schemeClr val="tx2"/>
              </a:solidFill>
            </a:endParaRPr>
          </a:p>
          <a:p>
            <a:r>
              <a:rPr lang="en-US" b="1" dirty="0">
                <a:solidFill>
                  <a:schemeClr val="tx2"/>
                </a:solidFill>
              </a:rPr>
              <a:t>9.12% </a:t>
            </a:r>
            <a:r>
              <a:rPr lang="en-US" dirty="0">
                <a:solidFill>
                  <a:schemeClr val="tx2"/>
                </a:solidFill>
              </a:rPr>
              <a:t>of orders came from </a:t>
            </a:r>
            <a:r>
              <a:rPr lang="en-US" b="1" i="1" dirty="0">
                <a:solidFill>
                  <a:schemeClr val="tx2"/>
                </a:solidFill>
              </a:rPr>
              <a:t>California</a:t>
            </a:r>
            <a:r>
              <a:rPr lang="en-US" dirty="0">
                <a:solidFill>
                  <a:schemeClr val="tx2"/>
                </a:solidFill>
              </a:rPr>
              <a:t>.</a:t>
            </a:r>
          </a:p>
        </p:txBody>
      </p:sp>
      <p:cxnSp>
        <p:nvCxnSpPr>
          <p:cNvPr id="18" name="Straight Arrow Connector 17">
            <a:extLst>
              <a:ext uri="{FF2B5EF4-FFF2-40B4-BE49-F238E27FC236}">
                <a16:creationId xmlns:a16="http://schemas.microsoft.com/office/drawing/2014/main" id="{246941EB-D72F-4375-84FA-20AB083128E0}"/>
              </a:ext>
            </a:extLst>
          </p:cNvPr>
          <p:cNvCxnSpPr>
            <a:cxnSpLocks/>
          </p:cNvCxnSpPr>
          <p:nvPr/>
        </p:nvCxnSpPr>
        <p:spPr>
          <a:xfrm>
            <a:off x="3895106" y="2660073"/>
            <a:ext cx="0" cy="46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D72322-E155-4425-A538-103F26A040D0}"/>
              </a:ext>
            </a:extLst>
          </p:cNvPr>
          <p:cNvCxnSpPr>
            <a:cxnSpLocks/>
          </p:cNvCxnSpPr>
          <p:nvPr/>
        </p:nvCxnSpPr>
        <p:spPr>
          <a:xfrm>
            <a:off x="3740727" y="2149434"/>
            <a:ext cx="6068291" cy="97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9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23</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Clustering</a:t>
            </a:r>
          </a:p>
        </p:txBody>
      </p:sp>
      <p:pic>
        <p:nvPicPr>
          <p:cNvPr id="3" name="Picture 2">
            <a:extLst>
              <a:ext uri="{FF2B5EF4-FFF2-40B4-BE49-F238E27FC236}">
                <a16:creationId xmlns:a16="http://schemas.microsoft.com/office/drawing/2014/main" id="{E55B4DCE-22B7-4118-9F47-0F61367A5330}"/>
              </a:ext>
            </a:extLst>
          </p:cNvPr>
          <p:cNvPicPr>
            <a:picLocks noChangeAspect="1"/>
          </p:cNvPicPr>
          <p:nvPr/>
        </p:nvPicPr>
        <p:blipFill>
          <a:blip r:embed="rId2"/>
          <a:stretch>
            <a:fillRect/>
          </a:stretch>
        </p:blipFill>
        <p:spPr>
          <a:xfrm>
            <a:off x="8232280" y="1756398"/>
            <a:ext cx="3474720" cy="2441930"/>
          </a:xfrm>
          <a:prstGeom prst="rect">
            <a:avLst/>
          </a:prstGeom>
        </p:spPr>
      </p:pic>
      <p:pic>
        <p:nvPicPr>
          <p:cNvPr id="4" name="Picture 3">
            <a:extLst>
              <a:ext uri="{FF2B5EF4-FFF2-40B4-BE49-F238E27FC236}">
                <a16:creationId xmlns:a16="http://schemas.microsoft.com/office/drawing/2014/main" id="{594ACDDE-689B-49FF-8F99-C3B9A2701FE4}"/>
              </a:ext>
            </a:extLst>
          </p:cNvPr>
          <p:cNvPicPr>
            <a:picLocks noChangeAspect="1"/>
          </p:cNvPicPr>
          <p:nvPr/>
        </p:nvPicPr>
        <p:blipFill>
          <a:blip r:embed="rId3"/>
          <a:stretch>
            <a:fillRect/>
          </a:stretch>
        </p:blipFill>
        <p:spPr>
          <a:xfrm>
            <a:off x="8232280" y="4198328"/>
            <a:ext cx="3474720" cy="2491971"/>
          </a:xfrm>
          <a:prstGeom prst="rect">
            <a:avLst/>
          </a:prstGeom>
        </p:spPr>
      </p:pic>
      <p:sp>
        <p:nvSpPr>
          <p:cNvPr id="8" name="Content Placeholder 15">
            <a:extLst>
              <a:ext uri="{FF2B5EF4-FFF2-40B4-BE49-F238E27FC236}">
                <a16:creationId xmlns:a16="http://schemas.microsoft.com/office/drawing/2014/main" id="{BE8731F5-A102-448A-8EC6-812C7B36061C}"/>
              </a:ext>
            </a:extLst>
          </p:cNvPr>
          <p:cNvSpPr>
            <a:spLocks noGrp="1"/>
          </p:cNvSpPr>
          <p:nvPr>
            <p:ph sz="half" idx="1"/>
          </p:nvPr>
        </p:nvSpPr>
        <p:spPr>
          <a:xfrm>
            <a:off x="838200" y="2091835"/>
            <a:ext cx="7133134" cy="4085127"/>
          </a:xfrm>
        </p:spPr>
        <p:txBody>
          <a:bodyPr/>
          <a:lstStyle/>
          <a:p>
            <a:pPr marL="0" indent="0">
              <a:buNone/>
            </a:pPr>
            <a:r>
              <a:rPr lang="en-US" dirty="0"/>
              <a:t>The Elbow Method for Determining the Appropriate number of clusters.</a:t>
            </a:r>
          </a:p>
          <a:p>
            <a:pPr marL="0" indent="0">
              <a:buNone/>
            </a:pPr>
            <a:r>
              <a:rPr lang="en-US" dirty="0"/>
              <a:t>As K increases, the centroids become closer to the cluster centroids and the improvements will begin to decline, in theory creating an elbow shape.</a:t>
            </a:r>
          </a:p>
          <a:p>
            <a:r>
              <a:rPr lang="en-US" dirty="0"/>
              <a:t>Top Graph: Avg. Within Cluster Sum of Squares</a:t>
            </a:r>
          </a:p>
          <a:p>
            <a:r>
              <a:rPr lang="en-US" dirty="0"/>
              <a:t>Bottom Graph: Distortion</a:t>
            </a:r>
          </a:p>
          <a:p>
            <a:pPr marL="0" indent="0">
              <a:buNone/>
            </a:pPr>
            <a:r>
              <a:rPr lang="en-US" dirty="0"/>
              <a:t>Number of Clusters Selected = 8</a:t>
            </a:r>
          </a:p>
        </p:txBody>
      </p:sp>
    </p:spTree>
    <p:extLst>
      <p:ext uri="{BB962C8B-B14F-4D97-AF65-F5344CB8AC3E}">
        <p14:creationId xmlns:p14="http://schemas.microsoft.com/office/powerpoint/2010/main" val="707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24</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Engaged Email &amp; Promotional</a:t>
            </a:r>
          </a:p>
          <a:p>
            <a:pPr algn="ctr"/>
            <a:r>
              <a:rPr lang="en-US" sz="1700" dirty="0">
                <a:solidFill>
                  <a:schemeClr val="bg1"/>
                </a:solidFill>
              </a:rPr>
              <a:t>(Cluster 0)</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369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1.69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$97.95</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067082"/>
            <a:ext cx="6296272" cy="3568618"/>
          </a:xfrm>
          <a:ln w="31750">
            <a:solidFill>
              <a:srgbClr val="4371C3"/>
            </a:solidFill>
            <a:prstDash val="sysDash"/>
            <a:round/>
          </a:ln>
        </p:spPr>
        <p:txBody>
          <a:bodyPr anchor="ctr"/>
          <a:lstStyle/>
          <a:p>
            <a:pPr marL="0" indent="0">
              <a:buNone/>
            </a:pPr>
            <a:r>
              <a:rPr lang="en-US" sz="2000" b="1" i="1" dirty="0">
                <a:solidFill>
                  <a:schemeClr val="tx2"/>
                </a:solidFill>
              </a:rPr>
              <a:t>Number of Subscribers: 42,185 (8.95% of total buyers)</a:t>
            </a:r>
          </a:p>
          <a:p>
            <a:r>
              <a:rPr lang="en-US" sz="1600" b="1" i="1" dirty="0">
                <a:solidFill>
                  <a:schemeClr val="tx2"/>
                </a:solidFill>
              </a:rPr>
              <a:t>Most recent purchasers</a:t>
            </a:r>
            <a:r>
              <a:rPr lang="en-US" sz="1600" dirty="0">
                <a:solidFill>
                  <a:schemeClr val="tx2"/>
                </a:solidFill>
              </a:rPr>
              <a:t> of any cluster; on average their most recent purchase date was 369 days ago</a:t>
            </a:r>
          </a:p>
          <a:p>
            <a:r>
              <a:rPr lang="en-US" sz="1600" b="1" i="1" dirty="0">
                <a:solidFill>
                  <a:schemeClr val="tx2"/>
                </a:solidFill>
              </a:rPr>
              <a:t>Most promotionally influenced</a:t>
            </a:r>
            <a:r>
              <a:rPr lang="en-US" sz="1600" dirty="0">
                <a:solidFill>
                  <a:schemeClr val="tx2"/>
                </a:solidFill>
              </a:rPr>
              <a:t> of any cluster; average promotional offer use by this cluster was </a:t>
            </a:r>
            <a:r>
              <a:rPr lang="en-US" sz="1600" b="1" dirty="0">
                <a:solidFill>
                  <a:schemeClr val="tx2"/>
                </a:solidFill>
              </a:rPr>
              <a:t>49.84% </a:t>
            </a:r>
            <a:r>
              <a:rPr lang="en-US" sz="1600" dirty="0">
                <a:solidFill>
                  <a:schemeClr val="tx2"/>
                </a:solidFill>
              </a:rPr>
              <a:t>of orders utilized a promo</a:t>
            </a:r>
          </a:p>
          <a:p>
            <a:r>
              <a:rPr lang="en-US" sz="1600" b="1" i="1" dirty="0">
                <a:solidFill>
                  <a:schemeClr val="tx2"/>
                </a:solidFill>
              </a:rPr>
              <a:t>Most engaged with email</a:t>
            </a:r>
            <a:r>
              <a:rPr lang="en-US" sz="1600" dirty="0">
                <a:solidFill>
                  <a:schemeClr val="tx2"/>
                </a:solidFill>
              </a:rPr>
              <a:t>, nearly </a:t>
            </a:r>
            <a:r>
              <a:rPr lang="en-US" sz="1600" b="1" i="1" dirty="0">
                <a:solidFill>
                  <a:schemeClr val="tx2"/>
                </a:solidFill>
              </a:rPr>
              <a:t>100% </a:t>
            </a:r>
            <a:r>
              <a:rPr lang="en-US" sz="1600" dirty="0">
                <a:solidFill>
                  <a:schemeClr val="tx2"/>
                </a:solidFill>
              </a:rPr>
              <a:t>have opened and clicked at least one email in the last 6 months</a:t>
            </a:r>
          </a:p>
          <a:p>
            <a:r>
              <a:rPr lang="en-US" sz="1600" b="1" i="1" dirty="0">
                <a:solidFill>
                  <a:schemeClr val="tx2"/>
                </a:solidFill>
              </a:rPr>
              <a:t>80%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99%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95%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421588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25</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a:t>
            </a:r>
            <a:r>
              <a:rPr lang="en-US" sz="1700" dirty="0">
                <a:solidFill>
                  <a:schemeClr val="bg1"/>
                </a:solidFill>
              </a:rPr>
              <a:t>(Cluster 1)</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974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1.35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$86.55</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259724"/>
            <a:ext cx="6296272" cy="3375976"/>
          </a:xfrm>
          <a:ln w="31750">
            <a:solidFill>
              <a:srgbClr val="4371C3"/>
            </a:solidFill>
            <a:prstDash val="sysDash"/>
            <a:round/>
          </a:ln>
        </p:spPr>
        <p:txBody>
          <a:bodyPr anchor="ctr"/>
          <a:lstStyle/>
          <a:p>
            <a:pPr marL="0" indent="0">
              <a:buNone/>
            </a:pPr>
            <a:r>
              <a:rPr lang="en-US" sz="2000" b="1" i="1" dirty="0">
                <a:solidFill>
                  <a:schemeClr val="tx2"/>
                </a:solidFill>
              </a:rPr>
              <a:t>Number of Subscribers: 61,480 (13.04% of total buyers)</a:t>
            </a:r>
            <a:endParaRPr lang="en-US" sz="2000" b="1" i="1" dirty="0">
              <a:solidFill>
                <a:srgbClr val="FF0000"/>
              </a:solidFill>
            </a:endParaRPr>
          </a:p>
          <a:p>
            <a:r>
              <a:rPr lang="en-US" sz="1600" b="1" i="1" dirty="0">
                <a:solidFill>
                  <a:schemeClr val="tx2"/>
                </a:solidFill>
              </a:rPr>
              <a:t>Second longest </a:t>
            </a:r>
            <a:r>
              <a:rPr lang="en-US" sz="1600" b="1" i="1" dirty="0" err="1">
                <a:solidFill>
                  <a:schemeClr val="tx2"/>
                </a:solidFill>
              </a:rPr>
              <a:t>recency</a:t>
            </a:r>
            <a:r>
              <a:rPr lang="en-US" sz="1600" b="1" i="1" dirty="0">
                <a:solidFill>
                  <a:schemeClr val="tx2"/>
                </a:solidFill>
              </a:rPr>
              <a:t> </a:t>
            </a:r>
            <a:r>
              <a:rPr lang="en-US" sz="1600" dirty="0">
                <a:solidFill>
                  <a:schemeClr val="tx2"/>
                </a:solidFill>
              </a:rPr>
              <a:t>of any cluster, on average they made their most recent purchase 974 days ago (between 2 and 3 years ago)</a:t>
            </a:r>
          </a:p>
          <a:p>
            <a:r>
              <a:rPr lang="en-US" sz="1600" b="1" i="1" dirty="0">
                <a:solidFill>
                  <a:schemeClr val="tx2"/>
                </a:solidFill>
              </a:rPr>
              <a:t>93% of products purchased were from “Other Brands”; </a:t>
            </a:r>
            <a:r>
              <a:rPr lang="en-US" sz="1600" dirty="0">
                <a:solidFill>
                  <a:schemeClr val="tx2"/>
                </a:solidFill>
              </a:rPr>
              <a:t>this Brand category was the summation of products purchased in either Brand JC, Brand PG, Brand RW, Brand AC, Brand OW, Brand R, Brand Gen or Brand TC</a:t>
            </a:r>
          </a:p>
          <a:p>
            <a:r>
              <a:rPr lang="en-US" sz="1600" b="1" i="1" dirty="0">
                <a:solidFill>
                  <a:schemeClr val="tx2"/>
                </a:solidFill>
              </a:rPr>
              <a:t>70%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100%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98%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35385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26</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Unengaged &amp; Lapsed</a:t>
            </a:r>
          </a:p>
          <a:p>
            <a:pPr algn="ctr"/>
            <a:r>
              <a:rPr lang="en-US" sz="1700" dirty="0">
                <a:solidFill>
                  <a:schemeClr val="bg1"/>
                </a:solidFill>
              </a:rPr>
              <a:t>(Cluster 2)</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1,048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1.31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$100.94</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438400"/>
            <a:ext cx="6296272" cy="3197300"/>
          </a:xfrm>
          <a:ln w="31750">
            <a:solidFill>
              <a:srgbClr val="4371C3"/>
            </a:solidFill>
            <a:prstDash val="sysDash"/>
            <a:round/>
          </a:ln>
        </p:spPr>
        <p:txBody>
          <a:bodyPr anchor="ctr"/>
          <a:lstStyle/>
          <a:p>
            <a:pPr marL="0" indent="0">
              <a:buNone/>
            </a:pPr>
            <a:r>
              <a:rPr lang="en-US" sz="2000" b="1" i="1" dirty="0">
                <a:solidFill>
                  <a:schemeClr val="tx2"/>
                </a:solidFill>
              </a:rPr>
              <a:t>Number of Subscribers: 101,548 (21.54% of total buyers)</a:t>
            </a:r>
            <a:endParaRPr lang="en-US" sz="2000" i="1" dirty="0">
              <a:solidFill>
                <a:schemeClr val="tx2"/>
              </a:solidFill>
            </a:endParaRPr>
          </a:p>
          <a:p>
            <a:r>
              <a:rPr lang="en-US" sz="1600" b="1" i="1" dirty="0">
                <a:solidFill>
                  <a:schemeClr val="tx2"/>
                </a:solidFill>
              </a:rPr>
              <a:t>Least recent purchasers</a:t>
            </a:r>
            <a:r>
              <a:rPr lang="en-US" sz="1600" dirty="0">
                <a:solidFill>
                  <a:schemeClr val="tx2"/>
                </a:solidFill>
              </a:rPr>
              <a:t> of any cluster, on average their most recent purchase date was 1,048 days ago</a:t>
            </a:r>
          </a:p>
          <a:p>
            <a:r>
              <a:rPr lang="en-US" sz="1600" b="1" i="1" dirty="0">
                <a:solidFill>
                  <a:schemeClr val="tx2"/>
                </a:solidFill>
              </a:rPr>
              <a:t>The largest cluster</a:t>
            </a:r>
            <a:r>
              <a:rPr lang="en-US" sz="1600" dirty="0">
                <a:solidFill>
                  <a:schemeClr val="tx2"/>
                </a:solidFill>
              </a:rPr>
              <a:t> with 101,548 subscriber IDs</a:t>
            </a:r>
          </a:p>
          <a:p>
            <a:r>
              <a:rPr lang="en-US" sz="1600" b="1" i="1" dirty="0">
                <a:solidFill>
                  <a:schemeClr val="tx2"/>
                </a:solidFill>
              </a:rPr>
              <a:t>Least engaged with email</a:t>
            </a:r>
            <a:r>
              <a:rPr lang="en-US" sz="1600" dirty="0">
                <a:solidFill>
                  <a:schemeClr val="tx2"/>
                </a:solidFill>
              </a:rPr>
              <a:t>, only </a:t>
            </a:r>
            <a:r>
              <a:rPr lang="en-US" sz="1600" b="1" i="1" dirty="0">
                <a:solidFill>
                  <a:schemeClr val="tx2"/>
                </a:solidFill>
              </a:rPr>
              <a:t>10% </a:t>
            </a:r>
            <a:r>
              <a:rPr lang="en-US" sz="1600" dirty="0">
                <a:solidFill>
                  <a:schemeClr val="tx2"/>
                </a:solidFill>
              </a:rPr>
              <a:t>have opened an and email in the last 6 months and less than 1% have clicked</a:t>
            </a:r>
          </a:p>
          <a:p>
            <a:r>
              <a:rPr lang="en-US" sz="1600" b="1" i="1" dirty="0">
                <a:solidFill>
                  <a:schemeClr val="tx2"/>
                </a:solidFill>
              </a:rPr>
              <a:t>89%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99%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98%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23311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27</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Frequent Buyer &amp; Big Spender</a:t>
            </a:r>
          </a:p>
          <a:p>
            <a:pPr algn="ctr"/>
            <a:r>
              <a:rPr lang="en-US" sz="1700" dirty="0">
                <a:solidFill>
                  <a:schemeClr val="bg1"/>
                </a:solidFill>
              </a:rPr>
              <a:t>(Cluster 3)</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524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3.83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$313.69</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067082"/>
            <a:ext cx="6296272" cy="4270656"/>
          </a:xfrm>
          <a:ln w="31750">
            <a:solidFill>
              <a:srgbClr val="4371C3"/>
            </a:solidFill>
            <a:prstDash val="sysDash"/>
            <a:round/>
          </a:ln>
        </p:spPr>
        <p:txBody>
          <a:bodyPr anchor="ctr"/>
          <a:lstStyle/>
          <a:p>
            <a:pPr marL="0" indent="0">
              <a:buNone/>
            </a:pPr>
            <a:r>
              <a:rPr lang="en-US" sz="2000" b="1" i="1" dirty="0">
                <a:solidFill>
                  <a:schemeClr val="tx2"/>
                </a:solidFill>
              </a:rPr>
              <a:t>Number of Subscribers: 47,331 (10.04% of total buyers)</a:t>
            </a:r>
          </a:p>
          <a:p>
            <a:r>
              <a:rPr lang="en-US" sz="1600" b="1" i="1" dirty="0">
                <a:solidFill>
                  <a:schemeClr val="tx2"/>
                </a:solidFill>
              </a:rPr>
              <a:t>The highest frequency</a:t>
            </a:r>
            <a:r>
              <a:rPr lang="en-US" sz="1600" dirty="0">
                <a:solidFill>
                  <a:schemeClr val="tx2"/>
                </a:solidFill>
              </a:rPr>
              <a:t> of any cluster, on average they’ve made 3.83 purchases in their lifetime</a:t>
            </a:r>
          </a:p>
          <a:p>
            <a:r>
              <a:rPr lang="en-US" sz="1600" b="1" i="1" dirty="0">
                <a:solidFill>
                  <a:schemeClr val="tx2"/>
                </a:solidFill>
              </a:rPr>
              <a:t>The highest AOV</a:t>
            </a:r>
            <a:r>
              <a:rPr lang="en-US" sz="1600" dirty="0">
                <a:solidFill>
                  <a:schemeClr val="tx2"/>
                </a:solidFill>
              </a:rPr>
              <a:t> of any cluster, on average a subscriber in this cluster spends $102.51 per order</a:t>
            </a:r>
          </a:p>
          <a:p>
            <a:r>
              <a:rPr lang="en-US" sz="1600" b="1" i="1" dirty="0">
                <a:solidFill>
                  <a:schemeClr val="tx2"/>
                </a:solidFill>
              </a:rPr>
              <a:t>The highest UPT</a:t>
            </a:r>
            <a:r>
              <a:rPr lang="en-US" sz="1600" dirty="0">
                <a:solidFill>
                  <a:schemeClr val="tx2"/>
                </a:solidFill>
              </a:rPr>
              <a:t> of any cluster, on average they purchase 3.43 products/order</a:t>
            </a:r>
          </a:p>
          <a:p>
            <a:r>
              <a:rPr lang="en-US" sz="1600" b="1" i="1" dirty="0">
                <a:solidFill>
                  <a:schemeClr val="tx2"/>
                </a:solidFill>
              </a:rPr>
              <a:t>The least promotionally influenced</a:t>
            </a:r>
            <a:r>
              <a:rPr lang="en-US" sz="1600" dirty="0">
                <a:solidFill>
                  <a:schemeClr val="tx2"/>
                </a:solidFill>
              </a:rPr>
              <a:t>; average promotional offer use by this cluster of </a:t>
            </a:r>
            <a:r>
              <a:rPr lang="en-US" sz="1600" b="1" dirty="0">
                <a:solidFill>
                  <a:schemeClr val="tx2"/>
                </a:solidFill>
              </a:rPr>
              <a:t>24.51%</a:t>
            </a:r>
            <a:r>
              <a:rPr lang="en-US" sz="1600" dirty="0">
                <a:solidFill>
                  <a:schemeClr val="tx2"/>
                </a:solidFill>
              </a:rPr>
              <a:t> was the lowest of any cluster</a:t>
            </a:r>
            <a:endParaRPr lang="en-US" sz="1600" b="1" i="1" dirty="0">
              <a:solidFill>
                <a:schemeClr val="tx2"/>
              </a:solidFill>
            </a:endParaRPr>
          </a:p>
          <a:p>
            <a:r>
              <a:rPr lang="en-US" sz="1600" dirty="0">
                <a:solidFill>
                  <a:schemeClr val="tx2"/>
                </a:solidFill>
              </a:rPr>
              <a:t>Purchasing Men’s products, but not necessarily the Regular Size</a:t>
            </a:r>
          </a:p>
          <a:p>
            <a:r>
              <a:rPr lang="en-US" sz="1600" b="1" i="1" dirty="0">
                <a:solidFill>
                  <a:schemeClr val="tx2"/>
                </a:solidFill>
              </a:rPr>
              <a:t>75%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96%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89%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16080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28</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Low Spenders</a:t>
            </a:r>
          </a:p>
          <a:p>
            <a:pPr algn="ctr"/>
            <a:r>
              <a:rPr lang="en-US" sz="1700" dirty="0">
                <a:solidFill>
                  <a:schemeClr val="bg1"/>
                </a:solidFill>
              </a:rPr>
              <a:t>(Cluster 4)</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880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1.38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$69.95</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352311"/>
            <a:ext cx="6296272" cy="3748342"/>
          </a:xfrm>
          <a:ln w="31750">
            <a:solidFill>
              <a:srgbClr val="4371C3"/>
            </a:solidFill>
            <a:prstDash val="sysDash"/>
            <a:round/>
          </a:ln>
        </p:spPr>
        <p:txBody>
          <a:bodyPr anchor="ctr"/>
          <a:lstStyle/>
          <a:p>
            <a:pPr marL="0" indent="0">
              <a:buNone/>
            </a:pPr>
            <a:r>
              <a:rPr lang="en-US" sz="2000" b="1" i="1" dirty="0">
                <a:solidFill>
                  <a:schemeClr val="tx2"/>
                </a:solidFill>
              </a:rPr>
              <a:t>Number of Subscribers: 78,145 (16.58% of total buyers)</a:t>
            </a:r>
            <a:endParaRPr lang="en-US" sz="1600" b="1" i="1" dirty="0">
              <a:solidFill>
                <a:schemeClr val="tx2"/>
              </a:solidFill>
            </a:endParaRPr>
          </a:p>
          <a:p>
            <a:r>
              <a:rPr lang="en-US" sz="1600" b="1" i="1" dirty="0">
                <a:solidFill>
                  <a:schemeClr val="tx2"/>
                </a:solidFill>
              </a:rPr>
              <a:t>The lowest LTV </a:t>
            </a:r>
            <a:r>
              <a:rPr lang="en-US" sz="1600" dirty="0">
                <a:solidFill>
                  <a:schemeClr val="tx2"/>
                </a:solidFill>
              </a:rPr>
              <a:t>of any cluster, on average they’ve spent $69.95 in their lifetime</a:t>
            </a:r>
          </a:p>
          <a:p>
            <a:r>
              <a:rPr lang="en-US" sz="1600" b="1" dirty="0">
                <a:solidFill>
                  <a:schemeClr val="tx2"/>
                </a:solidFill>
              </a:rPr>
              <a:t>76% of products purchased were from Brand Reg</a:t>
            </a:r>
          </a:p>
          <a:p>
            <a:r>
              <a:rPr lang="en-US" sz="1600" b="1" dirty="0">
                <a:solidFill>
                  <a:schemeClr val="tx2"/>
                </a:solidFill>
              </a:rPr>
              <a:t>18% of products purchased were unbranded products </a:t>
            </a:r>
            <a:r>
              <a:rPr lang="en-US" sz="1600" dirty="0">
                <a:solidFill>
                  <a:schemeClr val="tx2"/>
                </a:solidFill>
              </a:rPr>
              <a:t>(those that did not contain brand details in the product file); this was the </a:t>
            </a:r>
            <a:r>
              <a:rPr lang="en-US" sz="1600" i="1" dirty="0">
                <a:solidFill>
                  <a:schemeClr val="tx2"/>
                </a:solidFill>
              </a:rPr>
              <a:t>highest of any cluster</a:t>
            </a:r>
          </a:p>
          <a:p>
            <a:r>
              <a:rPr lang="en-US" sz="1600" b="1" i="1" dirty="0">
                <a:solidFill>
                  <a:schemeClr val="tx2"/>
                </a:solidFill>
              </a:rPr>
              <a:t>84%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100%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98%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26354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29</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Not Buying Men’s</a:t>
            </a:r>
          </a:p>
          <a:p>
            <a:pPr algn="ctr"/>
            <a:r>
              <a:rPr lang="en-US" sz="1700" dirty="0">
                <a:solidFill>
                  <a:schemeClr val="bg1"/>
                </a:solidFill>
              </a:rPr>
              <a:t>(Cluster 5)</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chemeClr val="accent2"/>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885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1.40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$104.40</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352311"/>
            <a:ext cx="6296272" cy="3748342"/>
          </a:xfrm>
          <a:ln w="31750">
            <a:solidFill>
              <a:srgbClr val="4371C3"/>
            </a:solidFill>
            <a:prstDash val="sysDash"/>
            <a:round/>
          </a:ln>
        </p:spPr>
        <p:txBody>
          <a:bodyPr anchor="ctr"/>
          <a:lstStyle/>
          <a:p>
            <a:pPr marL="0" indent="0">
              <a:buNone/>
            </a:pPr>
            <a:r>
              <a:rPr lang="en-US" sz="2000" b="1" i="1" dirty="0">
                <a:solidFill>
                  <a:schemeClr val="tx2"/>
                </a:solidFill>
              </a:rPr>
              <a:t>Number of Subscribers: 48,201 (10.23% of total buyers)</a:t>
            </a:r>
          </a:p>
          <a:p>
            <a:r>
              <a:rPr lang="en-US" sz="1600" b="1" i="1" dirty="0">
                <a:solidFill>
                  <a:schemeClr val="tx2"/>
                </a:solidFill>
              </a:rPr>
              <a:t>These shoppers ARE NOT purchasing Men’s Products</a:t>
            </a:r>
          </a:p>
          <a:p>
            <a:r>
              <a:rPr lang="en-US" sz="1600" b="1" dirty="0">
                <a:solidFill>
                  <a:schemeClr val="tx2"/>
                </a:solidFill>
              </a:rPr>
              <a:t>82% of products purchased were from Brand W</a:t>
            </a:r>
          </a:p>
          <a:p>
            <a:r>
              <a:rPr lang="en-US" sz="1600" b="1" i="1" dirty="0">
                <a:solidFill>
                  <a:schemeClr val="tx2"/>
                </a:solidFill>
              </a:rPr>
              <a:t>1.50%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2.09%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82% </a:t>
            </a:r>
            <a:r>
              <a:rPr lang="en-US" sz="1600" dirty="0">
                <a:solidFill>
                  <a:schemeClr val="tx2"/>
                </a:solidFill>
              </a:rPr>
              <a:t>of products purchased were </a:t>
            </a:r>
            <a:r>
              <a:rPr lang="en-US" sz="1600" b="1" dirty="0">
                <a:solidFill>
                  <a:schemeClr val="tx2"/>
                </a:solidFill>
              </a:rPr>
              <a:t>Jeans/Pants/Overalls /Shorts</a:t>
            </a:r>
          </a:p>
        </p:txBody>
      </p:sp>
      <p:grpSp>
        <p:nvGrpSpPr>
          <p:cNvPr id="21" name="Group 28">
            <a:extLst>
              <a:ext uri="{FF2B5EF4-FFF2-40B4-BE49-F238E27FC236}">
                <a16:creationId xmlns:a16="http://schemas.microsoft.com/office/drawing/2014/main" id="{91BC6920-B45C-4F41-A429-6BC9250EBF0C}"/>
              </a:ext>
            </a:extLst>
          </p:cNvPr>
          <p:cNvGrpSpPr>
            <a:grpSpLocks/>
          </p:cNvGrpSpPr>
          <p:nvPr/>
        </p:nvGrpSpPr>
        <p:grpSpPr bwMode="auto">
          <a:xfrm>
            <a:off x="10314432" y="1078992"/>
            <a:ext cx="1220857" cy="5012462"/>
            <a:chOff x="0" y="0"/>
            <a:chExt cx="1562101" cy="6413501"/>
          </a:xfrm>
          <a:solidFill>
            <a:schemeClr val="accent2"/>
          </a:solidFill>
        </p:grpSpPr>
        <p:sp>
          <p:nvSpPr>
            <p:cNvPr id="27" name="AutoShape 29">
              <a:extLst>
                <a:ext uri="{FF2B5EF4-FFF2-40B4-BE49-F238E27FC236}">
                  <a16:creationId xmlns:a16="http://schemas.microsoft.com/office/drawing/2014/main" id="{1325B822-8D22-4148-989A-504236F70A02}"/>
                </a:ext>
              </a:extLst>
            </p:cNvPr>
            <p:cNvSpPr>
              <a:spLocks/>
            </p:cNvSpPr>
            <p:nvPr/>
          </p:nvSpPr>
          <p:spPr bwMode="auto">
            <a:xfrm>
              <a:off x="0" y="0"/>
              <a:ext cx="1562101" cy="6413501"/>
            </a:xfrm>
            <a:custGeom>
              <a:avLst/>
              <a:gdLst>
                <a:gd name="T0" fmla="+- 0 10776 103"/>
                <a:gd name="T1" fmla="*/ T0 w 21346"/>
                <a:gd name="T2" fmla="*/ 10800 h 21600"/>
                <a:gd name="T3" fmla="+- 0 10776 103"/>
                <a:gd name="T4" fmla="*/ T3 w 21346"/>
                <a:gd name="T5" fmla="*/ 10800 h 21600"/>
                <a:gd name="T6" fmla="+- 0 10776 103"/>
                <a:gd name="T7" fmla="*/ T6 w 21346"/>
                <a:gd name="T8" fmla="*/ 10800 h 21600"/>
                <a:gd name="T9" fmla="+- 0 10776 103"/>
                <a:gd name="T10" fmla="*/ T9 w 21346"/>
                <a:gd name="T11" fmla="*/ 10800 h 21600"/>
              </a:gdLst>
              <a:ahLst/>
              <a:cxnLst>
                <a:cxn ang="0">
                  <a:pos x="T1" y="T2"/>
                </a:cxn>
                <a:cxn ang="0">
                  <a:pos x="T4" y="T5"/>
                </a:cxn>
                <a:cxn ang="0">
                  <a:pos x="T7" y="T8"/>
                </a:cxn>
                <a:cxn ang="0">
                  <a:pos x="T10" y="T11"/>
                </a:cxn>
              </a:cxnLst>
              <a:rect l="0" t="0" r="r" b="b"/>
              <a:pathLst>
                <a:path w="21346" h="21600">
                  <a:moveTo>
                    <a:pt x="10269" y="0"/>
                  </a:moveTo>
                  <a:cubicBezTo>
                    <a:pt x="12100" y="0"/>
                    <a:pt x="13808" y="422"/>
                    <a:pt x="14174" y="844"/>
                  </a:cubicBezTo>
                  <a:cubicBezTo>
                    <a:pt x="14541" y="1267"/>
                    <a:pt x="14785" y="1236"/>
                    <a:pt x="14785" y="1478"/>
                  </a:cubicBezTo>
                  <a:cubicBezTo>
                    <a:pt x="14785" y="1689"/>
                    <a:pt x="15151" y="1960"/>
                    <a:pt x="15395" y="2322"/>
                  </a:cubicBezTo>
                  <a:cubicBezTo>
                    <a:pt x="15639" y="2684"/>
                    <a:pt x="15761" y="2926"/>
                    <a:pt x="16493" y="3167"/>
                  </a:cubicBezTo>
                  <a:cubicBezTo>
                    <a:pt x="17225" y="3378"/>
                    <a:pt x="17103" y="3589"/>
                    <a:pt x="17103" y="3589"/>
                  </a:cubicBezTo>
                  <a:cubicBezTo>
                    <a:pt x="17103" y="3589"/>
                    <a:pt x="19544" y="3620"/>
                    <a:pt x="20276" y="4042"/>
                  </a:cubicBezTo>
                  <a:cubicBezTo>
                    <a:pt x="20886" y="4464"/>
                    <a:pt x="21008" y="5188"/>
                    <a:pt x="21252" y="5641"/>
                  </a:cubicBezTo>
                  <a:cubicBezTo>
                    <a:pt x="21497" y="6124"/>
                    <a:pt x="21252" y="6697"/>
                    <a:pt x="20642" y="7059"/>
                  </a:cubicBezTo>
                  <a:cubicBezTo>
                    <a:pt x="19910" y="7421"/>
                    <a:pt x="18446" y="7451"/>
                    <a:pt x="18446" y="7451"/>
                  </a:cubicBezTo>
                  <a:cubicBezTo>
                    <a:pt x="18446" y="7451"/>
                    <a:pt x="18202" y="8205"/>
                    <a:pt x="19056" y="8839"/>
                  </a:cubicBezTo>
                  <a:cubicBezTo>
                    <a:pt x="19910" y="9502"/>
                    <a:pt x="20520" y="9834"/>
                    <a:pt x="19788" y="9864"/>
                  </a:cubicBezTo>
                  <a:cubicBezTo>
                    <a:pt x="19056" y="9894"/>
                    <a:pt x="18690" y="9925"/>
                    <a:pt x="18690" y="9925"/>
                  </a:cubicBezTo>
                  <a:cubicBezTo>
                    <a:pt x="18690" y="9925"/>
                    <a:pt x="18690" y="10769"/>
                    <a:pt x="18202" y="11312"/>
                  </a:cubicBezTo>
                  <a:cubicBezTo>
                    <a:pt x="17713" y="11855"/>
                    <a:pt x="16493" y="13243"/>
                    <a:pt x="16493" y="13605"/>
                  </a:cubicBezTo>
                  <a:cubicBezTo>
                    <a:pt x="16493" y="13937"/>
                    <a:pt x="16493" y="13877"/>
                    <a:pt x="15883" y="13877"/>
                  </a:cubicBezTo>
                  <a:cubicBezTo>
                    <a:pt x="15395" y="13877"/>
                    <a:pt x="15029" y="13877"/>
                    <a:pt x="15029" y="13877"/>
                  </a:cubicBezTo>
                  <a:cubicBezTo>
                    <a:pt x="15029" y="13877"/>
                    <a:pt x="15151" y="14420"/>
                    <a:pt x="14907" y="14570"/>
                  </a:cubicBezTo>
                  <a:cubicBezTo>
                    <a:pt x="14663" y="14691"/>
                    <a:pt x="15029" y="15325"/>
                    <a:pt x="14297" y="15988"/>
                  </a:cubicBezTo>
                  <a:cubicBezTo>
                    <a:pt x="13442" y="16652"/>
                    <a:pt x="11856" y="17738"/>
                    <a:pt x="11856" y="18221"/>
                  </a:cubicBezTo>
                  <a:cubicBezTo>
                    <a:pt x="11856" y="18703"/>
                    <a:pt x="12588" y="19277"/>
                    <a:pt x="13564" y="19518"/>
                  </a:cubicBezTo>
                  <a:cubicBezTo>
                    <a:pt x="14419" y="19729"/>
                    <a:pt x="15639" y="20212"/>
                    <a:pt x="15029" y="20332"/>
                  </a:cubicBezTo>
                  <a:cubicBezTo>
                    <a:pt x="14297" y="20453"/>
                    <a:pt x="13442" y="20423"/>
                    <a:pt x="12710" y="20393"/>
                  </a:cubicBezTo>
                  <a:cubicBezTo>
                    <a:pt x="12100" y="20332"/>
                    <a:pt x="11734" y="20182"/>
                    <a:pt x="11734" y="20182"/>
                  </a:cubicBezTo>
                  <a:cubicBezTo>
                    <a:pt x="11734" y="20182"/>
                    <a:pt x="11734" y="20423"/>
                    <a:pt x="11978" y="20604"/>
                  </a:cubicBezTo>
                  <a:cubicBezTo>
                    <a:pt x="12344" y="20815"/>
                    <a:pt x="11978" y="21599"/>
                    <a:pt x="10758" y="21599"/>
                  </a:cubicBezTo>
                  <a:cubicBezTo>
                    <a:pt x="10513" y="21599"/>
                    <a:pt x="10391" y="21599"/>
                    <a:pt x="10269" y="21599"/>
                  </a:cubicBezTo>
                  <a:cubicBezTo>
                    <a:pt x="10269" y="15174"/>
                    <a:pt x="10269" y="15174"/>
                    <a:pt x="10269" y="15174"/>
                  </a:cubicBezTo>
                  <a:cubicBezTo>
                    <a:pt x="10269" y="15053"/>
                    <a:pt x="10391" y="14902"/>
                    <a:pt x="10513" y="14812"/>
                  </a:cubicBezTo>
                  <a:cubicBezTo>
                    <a:pt x="10758" y="14661"/>
                    <a:pt x="10513" y="14329"/>
                    <a:pt x="10513" y="13846"/>
                  </a:cubicBezTo>
                  <a:cubicBezTo>
                    <a:pt x="10513" y="13846"/>
                    <a:pt x="10391" y="14027"/>
                    <a:pt x="10269" y="14208"/>
                  </a:cubicBezTo>
                  <a:lnTo>
                    <a:pt x="10269" y="0"/>
                  </a:lnTo>
                  <a:close/>
                  <a:moveTo>
                    <a:pt x="10147" y="0"/>
                  </a:moveTo>
                  <a:cubicBezTo>
                    <a:pt x="10269" y="0"/>
                    <a:pt x="10269" y="0"/>
                    <a:pt x="10269" y="0"/>
                  </a:cubicBezTo>
                  <a:cubicBezTo>
                    <a:pt x="10269" y="14208"/>
                    <a:pt x="10269" y="14208"/>
                    <a:pt x="10269" y="14208"/>
                  </a:cubicBezTo>
                  <a:cubicBezTo>
                    <a:pt x="10147" y="14359"/>
                    <a:pt x="10025" y="14510"/>
                    <a:pt x="9903" y="14601"/>
                  </a:cubicBezTo>
                  <a:cubicBezTo>
                    <a:pt x="9781" y="14782"/>
                    <a:pt x="10025" y="14932"/>
                    <a:pt x="10025" y="15053"/>
                  </a:cubicBezTo>
                  <a:cubicBezTo>
                    <a:pt x="10025" y="15204"/>
                    <a:pt x="10147" y="15385"/>
                    <a:pt x="10147" y="15385"/>
                  </a:cubicBezTo>
                  <a:cubicBezTo>
                    <a:pt x="10147" y="15385"/>
                    <a:pt x="10147" y="15294"/>
                    <a:pt x="10269" y="15174"/>
                  </a:cubicBezTo>
                  <a:cubicBezTo>
                    <a:pt x="10269" y="21599"/>
                    <a:pt x="10269" y="21599"/>
                    <a:pt x="10269" y="21599"/>
                  </a:cubicBezTo>
                  <a:cubicBezTo>
                    <a:pt x="9171" y="21509"/>
                    <a:pt x="8439" y="21177"/>
                    <a:pt x="8439" y="20725"/>
                  </a:cubicBezTo>
                  <a:cubicBezTo>
                    <a:pt x="8561" y="20212"/>
                    <a:pt x="8073" y="20121"/>
                    <a:pt x="8439" y="19820"/>
                  </a:cubicBezTo>
                  <a:cubicBezTo>
                    <a:pt x="8805" y="19518"/>
                    <a:pt x="8317" y="19307"/>
                    <a:pt x="7707" y="18824"/>
                  </a:cubicBezTo>
                  <a:cubicBezTo>
                    <a:pt x="7097" y="18372"/>
                    <a:pt x="4778" y="16320"/>
                    <a:pt x="4900" y="15807"/>
                  </a:cubicBezTo>
                  <a:cubicBezTo>
                    <a:pt x="5022" y="15264"/>
                    <a:pt x="5266" y="14812"/>
                    <a:pt x="5022" y="14480"/>
                  </a:cubicBezTo>
                  <a:cubicBezTo>
                    <a:pt x="4900" y="14118"/>
                    <a:pt x="4778" y="13816"/>
                    <a:pt x="4778" y="13816"/>
                  </a:cubicBezTo>
                  <a:cubicBezTo>
                    <a:pt x="4778" y="13816"/>
                    <a:pt x="3191" y="13967"/>
                    <a:pt x="3191" y="13484"/>
                  </a:cubicBezTo>
                  <a:cubicBezTo>
                    <a:pt x="3191" y="12972"/>
                    <a:pt x="2947" y="11524"/>
                    <a:pt x="2703" y="11071"/>
                  </a:cubicBezTo>
                  <a:cubicBezTo>
                    <a:pt x="2581" y="10649"/>
                    <a:pt x="2947" y="9774"/>
                    <a:pt x="2947" y="9774"/>
                  </a:cubicBezTo>
                  <a:cubicBezTo>
                    <a:pt x="2947" y="9774"/>
                    <a:pt x="1483" y="9744"/>
                    <a:pt x="995" y="9713"/>
                  </a:cubicBezTo>
                  <a:cubicBezTo>
                    <a:pt x="507" y="9653"/>
                    <a:pt x="2215" y="8899"/>
                    <a:pt x="2581" y="8597"/>
                  </a:cubicBezTo>
                  <a:cubicBezTo>
                    <a:pt x="2947" y="8296"/>
                    <a:pt x="2825" y="7753"/>
                    <a:pt x="2825" y="7753"/>
                  </a:cubicBezTo>
                  <a:cubicBezTo>
                    <a:pt x="2825" y="7753"/>
                    <a:pt x="263" y="7722"/>
                    <a:pt x="141" y="7179"/>
                  </a:cubicBezTo>
                  <a:cubicBezTo>
                    <a:pt x="19" y="6667"/>
                    <a:pt x="-103" y="5882"/>
                    <a:pt x="141" y="5550"/>
                  </a:cubicBezTo>
                  <a:cubicBezTo>
                    <a:pt x="263" y="5249"/>
                    <a:pt x="385" y="5279"/>
                    <a:pt x="629" y="4856"/>
                  </a:cubicBezTo>
                  <a:cubicBezTo>
                    <a:pt x="751" y="4434"/>
                    <a:pt x="1605" y="3680"/>
                    <a:pt x="2581" y="3650"/>
                  </a:cubicBezTo>
                  <a:cubicBezTo>
                    <a:pt x="3435" y="3620"/>
                    <a:pt x="4534" y="3439"/>
                    <a:pt x="4534" y="3439"/>
                  </a:cubicBezTo>
                  <a:cubicBezTo>
                    <a:pt x="4534" y="3439"/>
                    <a:pt x="3680" y="3197"/>
                    <a:pt x="4778" y="2986"/>
                  </a:cubicBezTo>
                  <a:cubicBezTo>
                    <a:pt x="5876" y="2775"/>
                    <a:pt x="6486" y="2684"/>
                    <a:pt x="5998" y="2383"/>
                  </a:cubicBezTo>
                  <a:cubicBezTo>
                    <a:pt x="5510" y="2111"/>
                    <a:pt x="5876" y="1900"/>
                    <a:pt x="6120" y="1508"/>
                  </a:cubicBezTo>
                  <a:cubicBezTo>
                    <a:pt x="6364" y="1146"/>
                    <a:pt x="7097" y="0"/>
                    <a:pt x="101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8" name="AutoShape 30">
              <a:extLst>
                <a:ext uri="{FF2B5EF4-FFF2-40B4-BE49-F238E27FC236}">
                  <a16:creationId xmlns:a16="http://schemas.microsoft.com/office/drawing/2014/main" id="{3093D323-A729-4FEA-BDC7-68D95E097B96}"/>
                </a:ext>
              </a:extLst>
            </p:cNvPr>
            <p:cNvSpPr>
              <a:spLocks/>
            </p:cNvSpPr>
            <p:nvPr/>
          </p:nvSpPr>
          <p:spPr bwMode="auto">
            <a:xfrm>
              <a:off x="638175" y="903287"/>
              <a:ext cx="368300" cy="696913"/>
            </a:xfrm>
            <a:custGeom>
              <a:avLst/>
              <a:gdLst>
                <a:gd name="T0" fmla="*/ 10657 w 21314"/>
                <a:gd name="T1" fmla="*/ 10364 h 20729"/>
                <a:gd name="T2" fmla="*/ 10657 w 21314"/>
                <a:gd name="T3" fmla="*/ 10364 h 20729"/>
                <a:gd name="T4" fmla="*/ 10657 w 21314"/>
                <a:gd name="T5" fmla="*/ 10364 h 20729"/>
                <a:gd name="T6" fmla="*/ 10657 w 21314"/>
                <a:gd name="T7" fmla="*/ 10364 h 20729"/>
              </a:gdLst>
              <a:ahLst/>
              <a:cxnLst>
                <a:cxn ang="0">
                  <a:pos x="T0" y="T1"/>
                </a:cxn>
                <a:cxn ang="0">
                  <a:pos x="T2" y="T3"/>
                </a:cxn>
                <a:cxn ang="0">
                  <a:pos x="T4" y="T5"/>
                </a:cxn>
                <a:cxn ang="0">
                  <a:pos x="T6" y="T7"/>
                </a:cxn>
              </a:cxnLst>
              <a:rect l="0" t="0" r="r" b="b"/>
              <a:pathLst>
                <a:path w="21314" h="20729">
                  <a:moveTo>
                    <a:pt x="0" y="533"/>
                  </a:moveTo>
                  <a:cubicBezTo>
                    <a:pt x="0" y="533"/>
                    <a:pt x="5657" y="2933"/>
                    <a:pt x="5657" y="4799"/>
                  </a:cubicBezTo>
                  <a:cubicBezTo>
                    <a:pt x="5657" y="6933"/>
                    <a:pt x="8228" y="13333"/>
                    <a:pt x="9257" y="15199"/>
                  </a:cubicBezTo>
                  <a:cubicBezTo>
                    <a:pt x="10800" y="17066"/>
                    <a:pt x="11314" y="12800"/>
                    <a:pt x="13371" y="10933"/>
                  </a:cubicBezTo>
                  <a:cubicBezTo>
                    <a:pt x="15428" y="9066"/>
                    <a:pt x="15942" y="7199"/>
                    <a:pt x="14914" y="5866"/>
                  </a:cubicBezTo>
                  <a:cubicBezTo>
                    <a:pt x="13885" y="4266"/>
                    <a:pt x="18000" y="3733"/>
                    <a:pt x="21085" y="0"/>
                  </a:cubicBezTo>
                  <a:cubicBezTo>
                    <a:pt x="21600" y="1333"/>
                    <a:pt x="21085" y="2399"/>
                    <a:pt x="21085" y="3999"/>
                  </a:cubicBezTo>
                  <a:cubicBezTo>
                    <a:pt x="21085" y="5333"/>
                    <a:pt x="16457" y="12266"/>
                    <a:pt x="14914" y="13599"/>
                  </a:cubicBezTo>
                  <a:cubicBezTo>
                    <a:pt x="13885" y="14933"/>
                    <a:pt x="10285" y="19200"/>
                    <a:pt x="10285" y="20533"/>
                  </a:cubicBezTo>
                  <a:cubicBezTo>
                    <a:pt x="9771" y="21600"/>
                    <a:pt x="6685" y="18133"/>
                    <a:pt x="4628" y="14133"/>
                  </a:cubicBezTo>
                  <a:cubicBezTo>
                    <a:pt x="3085" y="10133"/>
                    <a:pt x="0" y="4266"/>
                    <a:pt x="0" y="53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35" name="AutoShape 31">
              <a:extLst>
                <a:ext uri="{FF2B5EF4-FFF2-40B4-BE49-F238E27FC236}">
                  <a16:creationId xmlns:a16="http://schemas.microsoft.com/office/drawing/2014/main" id="{D2D0C650-D639-491B-9903-7F24DE4A17A4}"/>
                </a:ext>
              </a:extLst>
            </p:cNvPr>
            <p:cNvSpPr>
              <a:spLocks/>
            </p:cNvSpPr>
            <p:nvPr/>
          </p:nvSpPr>
          <p:spPr bwMode="auto">
            <a:xfrm>
              <a:off x="965201" y="2230437"/>
              <a:ext cx="84138" cy="142875"/>
            </a:xfrm>
            <a:custGeom>
              <a:avLst/>
              <a:gdLst>
                <a:gd name="T0" fmla="*/ 10800 w 21600"/>
                <a:gd name="T1" fmla="*/ 9466 h 18933"/>
                <a:gd name="T2" fmla="*/ 10800 w 21600"/>
                <a:gd name="T3" fmla="*/ 9466 h 18933"/>
                <a:gd name="T4" fmla="*/ 10800 w 21600"/>
                <a:gd name="T5" fmla="*/ 9466 h 18933"/>
                <a:gd name="T6" fmla="*/ 10800 w 21600"/>
                <a:gd name="T7" fmla="*/ 9466 h 18933"/>
              </a:gdLst>
              <a:ahLst/>
              <a:cxnLst>
                <a:cxn ang="0">
                  <a:pos x="T0" y="T1"/>
                </a:cxn>
                <a:cxn ang="0">
                  <a:pos x="T2" y="T3"/>
                </a:cxn>
                <a:cxn ang="0">
                  <a:pos x="T4" y="T5"/>
                </a:cxn>
                <a:cxn ang="0">
                  <a:pos x="T6" y="T7"/>
                </a:cxn>
              </a:cxnLst>
              <a:rect l="0" t="0" r="r" b="b"/>
              <a:pathLst>
                <a:path w="21600" h="18933">
                  <a:moveTo>
                    <a:pt x="4799" y="0"/>
                  </a:moveTo>
                  <a:cubicBezTo>
                    <a:pt x="4799" y="0"/>
                    <a:pt x="2399" y="13200"/>
                    <a:pt x="0" y="16799"/>
                  </a:cubicBezTo>
                  <a:cubicBezTo>
                    <a:pt x="0" y="21600"/>
                    <a:pt x="21600" y="16799"/>
                    <a:pt x="21600" y="16799"/>
                  </a:cubicBezTo>
                  <a:cubicBezTo>
                    <a:pt x="21600" y="0"/>
                    <a:pt x="21600" y="0"/>
                    <a:pt x="21600" y="0"/>
                  </a:cubicBezTo>
                  <a:lnTo>
                    <a:pt x="4799" y="0"/>
                  </a:ln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Tree>
    <p:extLst>
      <p:ext uri="{BB962C8B-B14F-4D97-AF65-F5344CB8AC3E}">
        <p14:creationId xmlns:p14="http://schemas.microsoft.com/office/powerpoint/2010/main" val="67369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7F3647-EAAF-4A0B-B03D-C7E39B7287DC}"/>
              </a:ext>
            </a:extLst>
          </p:cNvPr>
          <p:cNvSpPr/>
          <p:nvPr/>
        </p:nvSpPr>
        <p:spPr>
          <a:xfrm>
            <a:off x="-2630" y="0"/>
            <a:ext cx="12192000" cy="1734206"/>
          </a:xfrm>
          <a:prstGeom prst="rect">
            <a:avLst/>
          </a:prstGeom>
          <a:solidFill>
            <a:srgbClr val="83DBE9"/>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a:t>
            </a:fld>
            <a:endParaRPr lang="en-US" dirty="0"/>
          </a:p>
        </p:txBody>
      </p:sp>
      <p:sp>
        <p:nvSpPr>
          <p:cNvPr id="14" name="Content Placeholder 2">
            <a:extLst>
              <a:ext uri="{FF2B5EF4-FFF2-40B4-BE49-F238E27FC236}">
                <a16:creationId xmlns:a16="http://schemas.microsoft.com/office/drawing/2014/main" id="{F7FB8799-0120-4CD2-8259-DF3A04A21898}"/>
              </a:ext>
            </a:extLst>
          </p:cNvPr>
          <p:cNvSpPr>
            <a:spLocks noGrp="1"/>
          </p:cNvSpPr>
          <p:nvPr>
            <p:ph sz="half" idx="4294967295"/>
          </p:nvPr>
        </p:nvSpPr>
        <p:spPr>
          <a:xfrm>
            <a:off x="457200" y="2011680"/>
            <a:ext cx="11338560" cy="4591001"/>
          </a:xfrm>
          <a:prstGeom prst="rect">
            <a:avLst/>
          </a:prstGeom>
          <a:solidFill>
            <a:schemeClr val="bg1">
              <a:alpha val="80000"/>
            </a:schemeClr>
          </a:solidFill>
          <a:ln>
            <a:solidFill>
              <a:schemeClr val="bg2"/>
            </a:solidFill>
          </a:ln>
        </p:spPr>
        <p:txBody>
          <a:bodyPr anchor="ctr"/>
          <a:lstStyle/>
          <a:p>
            <a:pPr marL="0" indent="0" algn="ctr">
              <a:buNone/>
            </a:pPr>
            <a:r>
              <a:rPr lang="en-US" sz="3200" dirty="0">
                <a:solidFill>
                  <a:schemeClr val="tx2"/>
                </a:solidFill>
              </a:rPr>
              <a:t>A </a:t>
            </a:r>
            <a:r>
              <a:rPr lang="en-US" sz="3200" b="1" i="1" dirty="0">
                <a:solidFill>
                  <a:schemeClr val="tx2"/>
                </a:solidFill>
              </a:rPr>
              <a:t>fashion retailer </a:t>
            </a:r>
            <a:r>
              <a:rPr lang="en-US" sz="3200" dirty="0">
                <a:solidFill>
                  <a:schemeClr val="tx2"/>
                </a:solidFill>
              </a:rPr>
              <a:t>selling a variety of men’s, women’s and children’s clothing and accessories. This client operates both eCommerce and retail business, while also having a large percentage of product sales coming from third party </a:t>
            </a:r>
            <a:r>
              <a:rPr lang="en-US" sz="3200" dirty="0">
                <a:solidFill>
                  <a:schemeClr val="tx1">
                    <a:lumMod val="50000"/>
                  </a:schemeClr>
                </a:solidFill>
                <a:latin typeface="Avenir Next" charset="0"/>
              </a:rPr>
              <a:t>retailers</a:t>
            </a:r>
            <a:r>
              <a:rPr lang="en-US" sz="3200" dirty="0">
                <a:solidFill>
                  <a:schemeClr val="tx2"/>
                </a:solidFill>
              </a:rPr>
              <a:t>. This project focuses on the client’s </a:t>
            </a:r>
            <a:r>
              <a:rPr lang="en-US" sz="3200" b="1" i="1" dirty="0">
                <a:solidFill>
                  <a:schemeClr val="tx2"/>
                </a:solidFill>
              </a:rPr>
              <a:t>eCommerce business</a:t>
            </a:r>
            <a:r>
              <a:rPr lang="en-US" sz="3200" dirty="0">
                <a:solidFill>
                  <a:schemeClr val="tx2"/>
                </a:solidFill>
              </a:rPr>
              <a:t>. </a:t>
            </a:r>
            <a:endParaRPr lang="en-US" sz="1600" i="1" dirty="0"/>
          </a:p>
          <a:p>
            <a:pPr marL="0" indent="0">
              <a:buNone/>
            </a:pPr>
            <a:endParaRPr lang="en-US" sz="1600" i="1" dirty="0"/>
          </a:p>
          <a:p>
            <a:pPr marL="0" indent="0" algn="ctr">
              <a:buNone/>
            </a:pPr>
            <a:r>
              <a:rPr lang="en-US" sz="1600" i="1" dirty="0">
                <a:solidFill>
                  <a:schemeClr val="tx2"/>
                </a:solidFill>
              </a:rPr>
              <a:t>*For confidentiality purposes, the name of the client will remain anonymous.</a:t>
            </a:r>
          </a:p>
        </p:txBody>
      </p:sp>
      <p:sp>
        <p:nvSpPr>
          <p:cNvPr id="10" name="Title 18">
            <a:extLst>
              <a:ext uri="{FF2B5EF4-FFF2-40B4-BE49-F238E27FC236}">
                <a16:creationId xmlns:a16="http://schemas.microsoft.com/office/drawing/2014/main" id="{FBA19196-4685-4A27-A29A-39017A1CCBAB}"/>
              </a:ext>
            </a:extLst>
          </p:cNvPr>
          <p:cNvSpPr txBox="1">
            <a:spLocks/>
          </p:cNvSpPr>
          <p:nvPr/>
        </p:nvSpPr>
        <p:spPr>
          <a:xfrm>
            <a:off x="0" y="-2732"/>
            <a:ext cx="121893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The Client</a:t>
            </a:r>
          </a:p>
        </p:txBody>
      </p:sp>
    </p:spTree>
    <p:extLst>
      <p:ext uri="{BB962C8B-B14F-4D97-AF65-F5344CB8AC3E}">
        <p14:creationId xmlns:p14="http://schemas.microsoft.com/office/powerpoint/2010/main" val="3193233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30</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Brand FS Buyers</a:t>
            </a:r>
          </a:p>
          <a:p>
            <a:pPr algn="ctr"/>
            <a:r>
              <a:rPr lang="en-US" sz="1700" dirty="0">
                <a:solidFill>
                  <a:schemeClr val="bg1"/>
                </a:solidFill>
              </a:rPr>
              <a:t>(Cluster 6)</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880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1.48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$71.61</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352311"/>
            <a:ext cx="6296272" cy="3748342"/>
          </a:xfrm>
          <a:ln w="31750">
            <a:solidFill>
              <a:srgbClr val="4371C3"/>
            </a:solidFill>
            <a:prstDash val="sysDash"/>
            <a:round/>
          </a:ln>
        </p:spPr>
        <p:txBody>
          <a:bodyPr anchor="ctr"/>
          <a:lstStyle/>
          <a:p>
            <a:pPr marL="0" indent="0">
              <a:buNone/>
            </a:pPr>
            <a:r>
              <a:rPr lang="en-US" sz="2000" b="1" i="1" dirty="0">
                <a:solidFill>
                  <a:schemeClr val="tx2"/>
                </a:solidFill>
              </a:rPr>
              <a:t>Number of Subscribers: 50,506 (10.71% of total buyers)</a:t>
            </a:r>
          </a:p>
          <a:p>
            <a:r>
              <a:rPr lang="en-US" sz="1600" b="1" i="1" dirty="0">
                <a:solidFill>
                  <a:schemeClr val="tx2"/>
                </a:solidFill>
              </a:rPr>
              <a:t>The lowest LTV </a:t>
            </a:r>
            <a:r>
              <a:rPr lang="en-US" sz="1600" dirty="0">
                <a:solidFill>
                  <a:schemeClr val="tx2"/>
                </a:solidFill>
              </a:rPr>
              <a:t>of any cluster, on average they’ve spent $69.95 in their lifetime</a:t>
            </a:r>
          </a:p>
          <a:p>
            <a:r>
              <a:rPr lang="en-US" sz="1600" b="1" i="1" dirty="0">
                <a:solidFill>
                  <a:schemeClr val="tx2"/>
                </a:solidFill>
              </a:rPr>
              <a:t>The lowest AOV</a:t>
            </a:r>
            <a:r>
              <a:rPr lang="en-US" sz="1600" dirty="0">
                <a:solidFill>
                  <a:schemeClr val="tx2"/>
                </a:solidFill>
              </a:rPr>
              <a:t> of any cluster, on average a subscriber in this cluster spends $51.01 per order, but</a:t>
            </a:r>
          </a:p>
          <a:p>
            <a:r>
              <a:rPr lang="en-US" sz="1600" b="1" i="1" dirty="0">
                <a:solidFill>
                  <a:schemeClr val="tx2"/>
                </a:solidFill>
              </a:rPr>
              <a:t>The second highest UPT</a:t>
            </a:r>
            <a:r>
              <a:rPr lang="en-US" sz="1600" dirty="0">
                <a:solidFill>
                  <a:schemeClr val="tx2"/>
                </a:solidFill>
              </a:rPr>
              <a:t> of any cluster, on average they purchase 2.56 products/order</a:t>
            </a:r>
          </a:p>
          <a:p>
            <a:r>
              <a:rPr lang="en-US" sz="1600" b="1" i="1" dirty="0">
                <a:solidFill>
                  <a:schemeClr val="tx2"/>
                </a:solidFill>
              </a:rPr>
              <a:t>89%</a:t>
            </a:r>
            <a:r>
              <a:rPr lang="en-US" sz="1600" dirty="0">
                <a:solidFill>
                  <a:schemeClr val="tx2"/>
                </a:solidFill>
              </a:rPr>
              <a:t> of products purchased by this group are from the </a:t>
            </a:r>
            <a:r>
              <a:rPr lang="en-US" sz="1600" b="1" dirty="0">
                <a:solidFill>
                  <a:schemeClr val="tx2"/>
                </a:solidFill>
              </a:rPr>
              <a:t>Brand FS</a:t>
            </a:r>
          </a:p>
          <a:p>
            <a:r>
              <a:rPr lang="en-US" sz="1600" b="1" i="1" dirty="0">
                <a:solidFill>
                  <a:schemeClr val="tx2"/>
                </a:solidFill>
              </a:rPr>
              <a:t>80%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99%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98%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65438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A9D52C"/>
          </a:solidFill>
          <a:ln>
            <a:solidFill>
              <a:srgbClr val="A9D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31</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Persona: Not Jean Shoppers</a:t>
            </a:r>
          </a:p>
          <a:p>
            <a:pPr algn="ctr"/>
            <a:r>
              <a:rPr lang="en-US" sz="1700" dirty="0">
                <a:solidFill>
                  <a:schemeClr val="bg1"/>
                </a:solidFill>
              </a:rPr>
              <a:t>(Cluster 7)</a:t>
            </a:r>
          </a:p>
        </p:txBody>
      </p:sp>
      <p:sp>
        <p:nvSpPr>
          <p:cNvPr id="17" name="AutoShape 4">
            <a:extLst>
              <a:ext uri="{FF2B5EF4-FFF2-40B4-BE49-F238E27FC236}">
                <a16:creationId xmlns:a16="http://schemas.microsoft.com/office/drawing/2014/main" id="{D7CC3829-67FA-4735-9DF2-F7BC7F8D89D5}"/>
              </a:ext>
            </a:extLst>
          </p:cNvPr>
          <p:cNvSpPr>
            <a:spLocks/>
          </p:cNvSpPr>
          <p:nvPr/>
        </p:nvSpPr>
        <p:spPr bwMode="auto">
          <a:xfrm>
            <a:off x="8821338" y="2798853"/>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8" name="AutoShape 24">
            <a:extLst>
              <a:ext uri="{FF2B5EF4-FFF2-40B4-BE49-F238E27FC236}">
                <a16:creationId xmlns:a16="http://schemas.microsoft.com/office/drawing/2014/main" id="{4398AD4D-34FD-4749-BD65-576083B177BC}"/>
              </a:ext>
            </a:extLst>
          </p:cNvPr>
          <p:cNvSpPr>
            <a:spLocks/>
          </p:cNvSpPr>
          <p:nvPr/>
        </p:nvSpPr>
        <p:spPr bwMode="auto">
          <a:xfrm rot="16200000">
            <a:off x="8565623" y="3517458"/>
            <a:ext cx="2532577" cy="6605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5" y="0"/>
                  <a:pt x="0" y="704"/>
                  <a:pt x="0" y="1574"/>
                </a:cubicBezTo>
                <a:cubicBezTo>
                  <a:pt x="0" y="2369"/>
                  <a:pt x="4236" y="2967"/>
                  <a:pt x="9485" y="3075"/>
                </a:cubicBezTo>
                <a:lnTo>
                  <a:pt x="10595" y="21599"/>
                </a:lnTo>
                <a:lnTo>
                  <a:pt x="11703" y="3099"/>
                </a:lnTo>
                <a:cubicBezTo>
                  <a:pt x="17177" y="3023"/>
                  <a:pt x="21599" y="2392"/>
                  <a:pt x="21599" y="1574"/>
                </a:cubicBezTo>
                <a:cubicBezTo>
                  <a:pt x="21599" y="704"/>
                  <a:pt x="16764" y="0"/>
                  <a:pt x="10800" y="0"/>
                </a:cubicBezTo>
                <a:close/>
              </a:path>
            </a:pathLst>
          </a:custGeom>
          <a:solidFill>
            <a:srgbClr val="4371C3"/>
          </a:solidFill>
          <a:ln w="25400" cap="flat" cmpd="sng">
            <a:solidFill>
              <a:srgbClr val="4371C3">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19" name="AutoShape 4">
            <a:extLst>
              <a:ext uri="{FF2B5EF4-FFF2-40B4-BE49-F238E27FC236}">
                <a16:creationId xmlns:a16="http://schemas.microsoft.com/office/drawing/2014/main" id="{5C9F0940-6A02-493E-8784-C8CDA66FBF6E}"/>
              </a:ext>
            </a:extLst>
          </p:cNvPr>
          <p:cNvSpPr>
            <a:spLocks/>
          </p:cNvSpPr>
          <p:nvPr/>
        </p:nvSpPr>
        <p:spPr bwMode="auto">
          <a:xfrm>
            <a:off x="8821295" y="3715349"/>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sp>
        <p:nvSpPr>
          <p:cNvPr id="20" name="AutoShape 4">
            <a:extLst>
              <a:ext uri="{FF2B5EF4-FFF2-40B4-BE49-F238E27FC236}">
                <a16:creationId xmlns:a16="http://schemas.microsoft.com/office/drawing/2014/main" id="{2FB4B7FD-8BB5-483D-B924-A0FF7B346CBB}"/>
              </a:ext>
            </a:extLst>
          </p:cNvPr>
          <p:cNvSpPr>
            <a:spLocks/>
          </p:cNvSpPr>
          <p:nvPr/>
        </p:nvSpPr>
        <p:spPr bwMode="auto">
          <a:xfrm>
            <a:off x="8799804" y="4631846"/>
            <a:ext cx="387225" cy="3872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371C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FFFFFF"/>
              </a:solidFill>
              <a:effectLst>
                <a:outerShdw blurRad="38100" dist="38100" dir="2700000" algn="tl">
                  <a:srgbClr val="000000"/>
                </a:outerShdw>
              </a:effectLst>
              <a:cs typeface="Gill Sans" charset="0"/>
            </a:endParaRPr>
          </a:p>
        </p:txBody>
      </p:sp>
      <p:grpSp>
        <p:nvGrpSpPr>
          <p:cNvPr id="22" name="Group 32">
            <a:extLst>
              <a:ext uri="{FF2B5EF4-FFF2-40B4-BE49-F238E27FC236}">
                <a16:creationId xmlns:a16="http://schemas.microsoft.com/office/drawing/2014/main" id="{1EB87E4D-51B6-4D57-8E1F-D1DB17CAF115}"/>
              </a:ext>
            </a:extLst>
          </p:cNvPr>
          <p:cNvGrpSpPr>
            <a:grpSpLocks/>
          </p:cNvGrpSpPr>
          <p:nvPr/>
        </p:nvGrpSpPr>
        <p:grpSpPr bwMode="auto">
          <a:xfrm>
            <a:off x="10319624" y="1074703"/>
            <a:ext cx="1510748" cy="5353523"/>
            <a:chOff x="0" y="0"/>
            <a:chExt cx="1892301" cy="6705603"/>
          </a:xfrm>
          <a:solidFill>
            <a:srgbClr val="4371C3"/>
          </a:solidFill>
        </p:grpSpPr>
        <p:sp>
          <p:nvSpPr>
            <p:cNvPr id="23" name="AutoShape 33">
              <a:extLst>
                <a:ext uri="{FF2B5EF4-FFF2-40B4-BE49-F238E27FC236}">
                  <a16:creationId xmlns:a16="http://schemas.microsoft.com/office/drawing/2014/main" id="{894D19C6-ABDC-4A87-AF6C-840BBE077AF3}"/>
                </a:ext>
              </a:extLst>
            </p:cNvPr>
            <p:cNvSpPr>
              <a:spLocks/>
            </p:cNvSpPr>
            <p:nvPr/>
          </p:nvSpPr>
          <p:spPr bwMode="auto">
            <a:xfrm>
              <a:off x="0" y="0"/>
              <a:ext cx="1892301" cy="6705603"/>
            </a:xfrm>
            <a:custGeom>
              <a:avLst/>
              <a:gdLst>
                <a:gd name="T0" fmla="+- 0 10749 266"/>
                <a:gd name="T1" fmla="*/ T0 w 20967"/>
                <a:gd name="T2" fmla="*/ 10800 h 21600"/>
                <a:gd name="T3" fmla="+- 0 10749 266"/>
                <a:gd name="T4" fmla="*/ T3 w 20967"/>
                <a:gd name="T5" fmla="*/ 10800 h 21600"/>
                <a:gd name="T6" fmla="+- 0 10749 266"/>
                <a:gd name="T7" fmla="*/ T6 w 20967"/>
                <a:gd name="T8" fmla="*/ 10800 h 21600"/>
                <a:gd name="T9" fmla="+- 0 10749 266"/>
                <a:gd name="T10" fmla="*/ T9 w 20967"/>
                <a:gd name="T11" fmla="*/ 10800 h 21600"/>
              </a:gdLst>
              <a:ahLst/>
              <a:cxnLst>
                <a:cxn ang="0">
                  <a:pos x="T1" y="T2"/>
                </a:cxn>
                <a:cxn ang="0">
                  <a:pos x="T4" y="T5"/>
                </a:cxn>
                <a:cxn ang="0">
                  <a:pos x="T7" y="T8"/>
                </a:cxn>
                <a:cxn ang="0">
                  <a:pos x="T10" y="T11"/>
                </a:cxn>
              </a:cxnLst>
              <a:rect l="0" t="0" r="r" b="b"/>
              <a:pathLst>
                <a:path w="20967" h="21600">
                  <a:moveTo>
                    <a:pt x="12347" y="0"/>
                  </a:moveTo>
                  <a:cubicBezTo>
                    <a:pt x="10928" y="0"/>
                    <a:pt x="8720" y="414"/>
                    <a:pt x="8720" y="1059"/>
                  </a:cubicBezTo>
                  <a:cubicBezTo>
                    <a:pt x="8720" y="1704"/>
                    <a:pt x="8878" y="1980"/>
                    <a:pt x="9036" y="2210"/>
                  </a:cubicBezTo>
                  <a:cubicBezTo>
                    <a:pt x="9193" y="2394"/>
                    <a:pt x="9509" y="2394"/>
                    <a:pt x="9509" y="2394"/>
                  </a:cubicBezTo>
                  <a:cubicBezTo>
                    <a:pt x="9509" y="2394"/>
                    <a:pt x="9351" y="2809"/>
                    <a:pt x="9824" y="2901"/>
                  </a:cubicBezTo>
                  <a:cubicBezTo>
                    <a:pt x="10297" y="3039"/>
                    <a:pt x="10455" y="3039"/>
                    <a:pt x="10455" y="3177"/>
                  </a:cubicBezTo>
                  <a:cubicBezTo>
                    <a:pt x="10455" y="3315"/>
                    <a:pt x="10139" y="3454"/>
                    <a:pt x="9666" y="3592"/>
                  </a:cubicBezTo>
                  <a:cubicBezTo>
                    <a:pt x="9351" y="3730"/>
                    <a:pt x="7617" y="3868"/>
                    <a:pt x="6671" y="3960"/>
                  </a:cubicBezTo>
                  <a:cubicBezTo>
                    <a:pt x="5567" y="4098"/>
                    <a:pt x="4936" y="4237"/>
                    <a:pt x="4306" y="4605"/>
                  </a:cubicBezTo>
                  <a:cubicBezTo>
                    <a:pt x="3833" y="4927"/>
                    <a:pt x="3044" y="5388"/>
                    <a:pt x="1941" y="5664"/>
                  </a:cubicBezTo>
                  <a:cubicBezTo>
                    <a:pt x="995" y="5987"/>
                    <a:pt x="-266" y="6447"/>
                    <a:pt x="49" y="6908"/>
                  </a:cubicBezTo>
                  <a:cubicBezTo>
                    <a:pt x="522" y="7322"/>
                    <a:pt x="2571" y="7691"/>
                    <a:pt x="3833" y="7507"/>
                  </a:cubicBezTo>
                  <a:cubicBezTo>
                    <a:pt x="4936" y="7322"/>
                    <a:pt x="5409" y="7276"/>
                    <a:pt x="5409" y="7276"/>
                  </a:cubicBezTo>
                  <a:cubicBezTo>
                    <a:pt x="5409" y="7276"/>
                    <a:pt x="4621" y="8289"/>
                    <a:pt x="4306" y="9257"/>
                  </a:cubicBezTo>
                  <a:cubicBezTo>
                    <a:pt x="3990" y="10270"/>
                    <a:pt x="3044" y="11237"/>
                    <a:pt x="3517" y="11283"/>
                  </a:cubicBezTo>
                  <a:cubicBezTo>
                    <a:pt x="4148" y="11375"/>
                    <a:pt x="4936" y="11513"/>
                    <a:pt x="4936" y="11513"/>
                  </a:cubicBezTo>
                  <a:cubicBezTo>
                    <a:pt x="4936" y="11513"/>
                    <a:pt x="5094" y="12895"/>
                    <a:pt x="5882" y="14092"/>
                  </a:cubicBezTo>
                  <a:cubicBezTo>
                    <a:pt x="6671" y="15290"/>
                    <a:pt x="6986" y="15843"/>
                    <a:pt x="7144" y="16579"/>
                  </a:cubicBezTo>
                  <a:cubicBezTo>
                    <a:pt x="7301" y="17316"/>
                    <a:pt x="7459" y="17823"/>
                    <a:pt x="7301" y="18145"/>
                  </a:cubicBezTo>
                  <a:cubicBezTo>
                    <a:pt x="7144" y="18422"/>
                    <a:pt x="5725" y="19020"/>
                    <a:pt x="4779" y="19159"/>
                  </a:cubicBezTo>
                  <a:cubicBezTo>
                    <a:pt x="3990" y="19251"/>
                    <a:pt x="2571" y="19251"/>
                    <a:pt x="1941" y="19343"/>
                  </a:cubicBezTo>
                  <a:cubicBezTo>
                    <a:pt x="1310" y="19389"/>
                    <a:pt x="837" y="19619"/>
                    <a:pt x="2256" y="19711"/>
                  </a:cubicBezTo>
                  <a:cubicBezTo>
                    <a:pt x="3675" y="19757"/>
                    <a:pt x="6198" y="19665"/>
                    <a:pt x="6828" y="19573"/>
                  </a:cubicBezTo>
                  <a:cubicBezTo>
                    <a:pt x="7459" y="19527"/>
                    <a:pt x="8563" y="19389"/>
                    <a:pt x="8563" y="19389"/>
                  </a:cubicBezTo>
                  <a:cubicBezTo>
                    <a:pt x="8563" y="19389"/>
                    <a:pt x="8247" y="19619"/>
                    <a:pt x="9666" y="19619"/>
                  </a:cubicBezTo>
                  <a:cubicBezTo>
                    <a:pt x="11243" y="19619"/>
                    <a:pt x="11401" y="19573"/>
                    <a:pt x="11558" y="19297"/>
                  </a:cubicBezTo>
                  <a:cubicBezTo>
                    <a:pt x="11558" y="19020"/>
                    <a:pt x="11558" y="18652"/>
                    <a:pt x="11716" y="18468"/>
                  </a:cubicBezTo>
                  <a:cubicBezTo>
                    <a:pt x="12031" y="18284"/>
                    <a:pt x="10928" y="17777"/>
                    <a:pt x="11401" y="17501"/>
                  </a:cubicBezTo>
                  <a:cubicBezTo>
                    <a:pt x="12031" y="17270"/>
                    <a:pt x="12504" y="16533"/>
                    <a:pt x="12031" y="16119"/>
                  </a:cubicBezTo>
                  <a:cubicBezTo>
                    <a:pt x="11558" y="15704"/>
                    <a:pt x="12189" y="15290"/>
                    <a:pt x="12031" y="15014"/>
                  </a:cubicBezTo>
                  <a:cubicBezTo>
                    <a:pt x="11874" y="14737"/>
                    <a:pt x="11716" y="14369"/>
                    <a:pt x="11716" y="13954"/>
                  </a:cubicBezTo>
                  <a:cubicBezTo>
                    <a:pt x="11716" y="13540"/>
                    <a:pt x="11716" y="13263"/>
                    <a:pt x="11716" y="13263"/>
                  </a:cubicBezTo>
                  <a:cubicBezTo>
                    <a:pt x="11716" y="13263"/>
                    <a:pt x="12662" y="14829"/>
                    <a:pt x="12977" y="15244"/>
                  </a:cubicBezTo>
                  <a:cubicBezTo>
                    <a:pt x="13293" y="15658"/>
                    <a:pt x="13766" y="17132"/>
                    <a:pt x="13766" y="17593"/>
                  </a:cubicBezTo>
                  <a:cubicBezTo>
                    <a:pt x="13766" y="18053"/>
                    <a:pt x="14869" y="18652"/>
                    <a:pt x="14869" y="19020"/>
                  </a:cubicBezTo>
                  <a:cubicBezTo>
                    <a:pt x="15027" y="19435"/>
                    <a:pt x="15027" y="19665"/>
                    <a:pt x="15342" y="19665"/>
                  </a:cubicBezTo>
                  <a:cubicBezTo>
                    <a:pt x="15815" y="19665"/>
                    <a:pt x="15027" y="20126"/>
                    <a:pt x="14712" y="20494"/>
                  </a:cubicBezTo>
                  <a:cubicBezTo>
                    <a:pt x="14554" y="20817"/>
                    <a:pt x="13608" y="21599"/>
                    <a:pt x="15185" y="21599"/>
                  </a:cubicBezTo>
                  <a:cubicBezTo>
                    <a:pt x="16919" y="21599"/>
                    <a:pt x="18653" y="21415"/>
                    <a:pt x="18653" y="20909"/>
                  </a:cubicBezTo>
                  <a:cubicBezTo>
                    <a:pt x="18811" y="20448"/>
                    <a:pt x="18496" y="19988"/>
                    <a:pt x="18969" y="19803"/>
                  </a:cubicBezTo>
                  <a:cubicBezTo>
                    <a:pt x="19442" y="19619"/>
                    <a:pt x="19442" y="19205"/>
                    <a:pt x="19442" y="18928"/>
                  </a:cubicBezTo>
                  <a:cubicBezTo>
                    <a:pt x="19284" y="18698"/>
                    <a:pt x="19599" y="18237"/>
                    <a:pt x="19442" y="17731"/>
                  </a:cubicBezTo>
                  <a:cubicBezTo>
                    <a:pt x="19126" y="17178"/>
                    <a:pt x="19126" y="16257"/>
                    <a:pt x="18811" y="15566"/>
                  </a:cubicBezTo>
                  <a:cubicBezTo>
                    <a:pt x="18338" y="14875"/>
                    <a:pt x="18180" y="13816"/>
                    <a:pt x="18023" y="12987"/>
                  </a:cubicBezTo>
                  <a:cubicBezTo>
                    <a:pt x="17707" y="12158"/>
                    <a:pt x="17550" y="11744"/>
                    <a:pt x="17865" y="11605"/>
                  </a:cubicBezTo>
                  <a:cubicBezTo>
                    <a:pt x="18180" y="11513"/>
                    <a:pt x="19757" y="11375"/>
                    <a:pt x="20230" y="11329"/>
                  </a:cubicBezTo>
                  <a:cubicBezTo>
                    <a:pt x="20703" y="11329"/>
                    <a:pt x="19757" y="10454"/>
                    <a:pt x="19284" y="9717"/>
                  </a:cubicBezTo>
                  <a:cubicBezTo>
                    <a:pt x="18969" y="9026"/>
                    <a:pt x="18496" y="8566"/>
                    <a:pt x="18180" y="8059"/>
                  </a:cubicBezTo>
                  <a:cubicBezTo>
                    <a:pt x="17707" y="7553"/>
                    <a:pt x="17707" y="7322"/>
                    <a:pt x="18496" y="6954"/>
                  </a:cubicBezTo>
                  <a:cubicBezTo>
                    <a:pt x="19126" y="6585"/>
                    <a:pt x="20072" y="6355"/>
                    <a:pt x="20388" y="5526"/>
                  </a:cubicBezTo>
                  <a:cubicBezTo>
                    <a:pt x="20860" y="4697"/>
                    <a:pt x="21334" y="4144"/>
                    <a:pt x="20545" y="3914"/>
                  </a:cubicBezTo>
                  <a:cubicBezTo>
                    <a:pt x="19757" y="3730"/>
                    <a:pt x="18338" y="3822"/>
                    <a:pt x="17234" y="3592"/>
                  </a:cubicBezTo>
                  <a:cubicBezTo>
                    <a:pt x="16131" y="3315"/>
                    <a:pt x="15973" y="3039"/>
                    <a:pt x="15500" y="2993"/>
                  </a:cubicBezTo>
                  <a:cubicBezTo>
                    <a:pt x="15027" y="2947"/>
                    <a:pt x="14869" y="2947"/>
                    <a:pt x="14869" y="2763"/>
                  </a:cubicBezTo>
                  <a:cubicBezTo>
                    <a:pt x="14869" y="2579"/>
                    <a:pt x="15027" y="2394"/>
                    <a:pt x="15027" y="2394"/>
                  </a:cubicBezTo>
                  <a:cubicBezTo>
                    <a:pt x="15027" y="2394"/>
                    <a:pt x="15815" y="2256"/>
                    <a:pt x="15973" y="2026"/>
                  </a:cubicBezTo>
                  <a:cubicBezTo>
                    <a:pt x="16131" y="1796"/>
                    <a:pt x="16288" y="1243"/>
                    <a:pt x="16131" y="875"/>
                  </a:cubicBezTo>
                  <a:cubicBezTo>
                    <a:pt x="15815" y="506"/>
                    <a:pt x="14712" y="0"/>
                    <a:pt x="12347"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4" name="AutoShape 34">
              <a:extLst>
                <a:ext uri="{FF2B5EF4-FFF2-40B4-BE49-F238E27FC236}">
                  <a16:creationId xmlns:a16="http://schemas.microsoft.com/office/drawing/2014/main" id="{236C16F5-9777-4553-AEB9-366AA042D214}"/>
                </a:ext>
              </a:extLst>
            </p:cNvPr>
            <p:cNvSpPr>
              <a:spLocks/>
            </p:cNvSpPr>
            <p:nvPr/>
          </p:nvSpPr>
          <p:spPr bwMode="auto">
            <a:xfrm>
              <a:off x="903287" y="874713"/>
              <a:ext cx="481013"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70" y="9969"/>
                  </a:moveTo>
                  <a:cubicBezTo>
                    <a:pt x="635" y="10800"/>
                    <a:pt x="635" y="11630"/>
                    <a:pt x="0" y="12461"/>
                  </a:cubicBezTo>
                  <a:cubicBezTo>
                    <a:pt x="635" y="15784"/>
                    <a:pt x="635" y="19107"/>
                    <a:pt x="635" y="21600"/>
                  </a:cubicBezTo>
                  <a:cubicBezTo>
                    <a:pt x="4447" y="19107"/>
                    <a:pt x="2541" y="13292"/>
                    <a:pt x="5082" y="12461"/>
                  </a:cubicBezTo>
                  <a:cubicBezTo>
                    <a:pt x="8258" y="12461"/>
                    <a:pt x="8258" y="14123"/>
                    <a:pt x="8894" y="16615"/>
                  </a:cubicBezTo>
                  <a:cubicBezTo>
                    <a:pt x="9529" y="18276"/>
                    <a:pt x="9529" y="20769"/>
                    <a:pt x="9529" y="20769"/>
                  </a:cubicBezTo>
                  <a:cubicBezTo>
                    <a:pt x="9529" y="20769"/>
                    <a:pt x="19058" y="7476"/>
                    <a:pt x="21600" y="3323"/>
                  </a:cubicBezTo>
                  <a:cubicBezTo>
                    <a:pt x="20329" y="2492"/>
                    <a:pt x="19694" y="1661"/>
                    <a:pt x="19694" y="0"/>
                  </a:cubicBezTo>
                  <a:cubicBezTo>
                    <a:pt x="16517" y="4153"/>
                    <a:pt x="9529" y="11630"/>
                    <a:pt x="5717" y="11630"/>
                  </a:cubicBezTo>
                  <a:cubicBezTo>
                    <a:pt x="3811" y="11630"/>
                    <a:pt x="2541" y="10800"/>
                    <a:pt x="1270" y="996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5" name="AutoShape 35">
              <a:extLst>
                <a:ext uri="{FF2B5EF4-FFF2-40B4-BE49-F238E27FC236}">
                  <a16:creationId xmlns:a16="http://schemas.microsoft.com/office/drawing/2014/main" id="{6CF6DFEA-79A0-477D-9BB4-3804789B9A92}"/>
                </a:ext>
              </a:extLst>
            </p:cNvPr>
            <p:cNvSpPr>
              <a:spLocks/>
            </p:cNvSpPr>
            <p:nvPr/>
          </p:nvSpPr>
          <p:spPr bwMode="auto">
            <a:xfrm>
              <a:off x="671512" y="1876426"/>
              <a:ext cx="201613" cy="284163"/>
            </a:xfrm>
            <a:custGeom>
              <a:avLst/>
              <a:gdLst>
                <a:gd name="T0" fmla="+- 0 11600 1600"/>
                <a:gd name="T1" fmla="*/ T0 w 20000"/>
                <a:gd name="T2" fmla="*/ 10800 h 21600"/>
                <a:gd name="T3" fmla="+- 0 11600 1600"/>
                <a:gd name="T4" fmla="*/ T3 w 20000"/>
                <a:gd name="T5" fmla="*/ 10800 h 21600"/>
                <a:gd name="T6" fmla="+- 0 11600 1600"/>
                <a:gd name="T7" fmla="*/ T6 w 20000"/>
                <a:gd name="T8" fmla="*/ 10800 h 21600"/>
                <a:gd name="T9" fmla="+- 0 11600 1600"/>
                <a:gd name="T10" fmla="*/ T9 w 20000"/>
                <a:gd name="T11" fmla="*/ 10800 h 21600"/>
              </a:gdLst>
              <a:ahLst/>
              <a:cxnLst>
                <a:cxn ang="0">
                  <a:pos x="T1" y="T2"/>
                </a:cxn>
                <a:cxn ang="0">
                  <a:pos x="T4" y="T5"/>
                </a:cxn>
                <a:cxn ang="0">
                  <a:pos x="T7" y="T8"/>
                </a:cxn>
                <a:cxn ang="0">
                  <a:pos x="T10" y="T11"/>
                </a:cxn>
              </a:cxnLst>
              <a:rect l="0" t="0" r="r" b="b"/>
              <a:pathLst>
                <a:path w="20000" h="21600">
                  <a:moveTo>
                    <a:pt x="8480" y="1079"/>
                  </a:moveTo>
                  <a:cubicBezTo>
                    <a:pt x="19999" y="0"/>
                    <a:pt x="19999" y="0"/>
                    <a:pt x="19999" y="0"/>
                  </a:cubicBezTo>
                  <a:cubicBezTo>
                    <a:pt x="19999" y="0"/>
                    <a:pt x="9920" y="5400"/>
                    <a:pt x="9920" y="11879"/>
                  </a:cubicBezTo>
                  <a:cubicBezTo>
                    <a:pt x="9920" y="17279"/>
                    <a:pt x="9920" y="19440"/>
                    <a:pt x="9920" y="19440"/>
                  </a:cubicBezTo>
                  <a:cubicBezTo>
                    <a:pt x="1280" y="21599"/>
                    <a:pt x="1280" y="21599"/>
                    <a:pt x="1280" y="21599"/>
                  </a:cubicBezTo>
                  <a:cubicBezTo>
                    <a:pt x="1280" y="21599"/>
                    <a:pt x="-1600" y="15119"/>
                    <a:pt x="1280" y="9720"/>
                  </a:cubicBezTo>
                  <a:cubicBezTo>
                    <a:pt x="4159" y="4319"/>
                    <a:pt x="7039" y="2159"/>
                    <a:pt x="8480" y="1079"/>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sp>
          <p:nvSpPr>
            <p:cNvPr id="26" name="AutoShape 36">
              <a:extLst>
                <a:ext uri="{FF2B5EF4-FFF2-40B4-BE49-F238E27FC236}">
                  <a16:creationId xmlns:a16="http://schemas.microsoft.com/office/drawing/2014/main" id="{24CD4A39-A57E-4459-90EB-CBD2FEF7BCBA}"/>
                </a:ext>
              </a:extLst>
            </p:cNvPr>
            <p:cNvSpPr>
              <a:spLocks/>
            </p:cNvSpPr>
            <p:nvPr/>
          </p:nvSpPr>
          <p:spPr bwMode="auto">
            <a:xfrm>
              <a:off x="674687" y="2559051"/>
              <a:ext cx="84138" cy="24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99" y="0"/>
                  </a:moveTo>
                  <a:cubicBezTo>
                    <a:pt x="14399" y="0"/>
                    <a:pt x="18000" y="11435"/>
                    <a:pt x="18000" y="16517"/>
                  </a:cubicBezTo>
                  <a:cubicBezTo>
                    <a:pt x="21600" y="20329"/>
                    <a:pt x="21600" y="21599"/>
                    <a:pt x="21600" y="21599"/>
                  </a:cubicBezTo>
                  <a:cubicBezTo>
                    <a:pt x="0" y="20329"/>
                    <a:pt x="0" y="20329"/>
                    <a:pt x="0" y="20329"/>
                  </a:cubicBezTo>
                  <a:cubicBezTo>
                    <a:pt x="0" y="20329"/>
                    <a:pt x="3599" y="10164"/>
                    <a:pt x="14399" y="0"/>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45719" tIns="45719" rIns="45719" bIns="45719"/>
            <a:lstStyle/>
            <a:p>
              <a:pPr algn="l" defTabSz="914400">
                <a:defRPr/>
              </a:pPr>
              <a:endParaRPr lang="es-ES" sz="1800" dirty="0">
                <a:latin typeface="Calibri" charset="0"/>
                <a:cs typeface="Calibri" charset="0"/>
                <a:sym typeface="Calibri" charset="0"/>
              </a:endParaRPr>
            </a:p>
          </p:txBody>
        </p:sp>
      </p:grpSp>
      <p:sp>
        <p:nvSpPr>
          <p:cNvPr id="29" name="Text Placeholder 3">
            <a:extLst>
              <a:ext uri="{FF2B5EF4-FFF2-40B4-BE49-F238E27FC236}">
                <a16:creationId xmlns:a16="http://schemas.microsoft.com/office/drawing/2014/main" id="{D893D2E5-0F5E-4D34-AD74-A427E42F081F}"/>
              </a:ext>
            </a:extLst>
          </p:cNvPr>
          <p:cNvSpPr txBox="1">
            <a:spLocks/>
          </p:cNvSpPr>
          <p:nvPr/>
        </p:nvSpPr>
        <p:spPr>
          <a:xfrm>
            <a:off x="3691282" y="3184385"/>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944 Days Ago</a:t>
            </a:r>
          </a:p>
        </p:txBody>
      </p:sp>
      <p:sp>
        <p:nvSpPr>
          <p:cNvPr id="30" name="Text Placeholder 3">
            <a:extLst>
              <a:ext uri="{FF2B5EF4-FFF2-40B4-BE49-F238E27FC236}">
                <a16:creationId xmlns:a16="http://schemas.microsoft.com/office/drawing/2014/main" id="{948A2233-21C5-4A7E-A67C-9833D641558C}"/>
              </a:ext>
            </a:extLst>
          </p:cNvPr>
          <p:cNvSpPr txBox="1">
            <a:spLocks/>
          </p:cNvSpPr>
          <p:nvPr/>
        </p:nvSpPr>
        <p:spPr>
          <a:xfrm>
            <a:off x="5346787" y="2725339"/>
            <a:ext cx="3256725"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err="1"/>
              <a:t>Recency</a:t>
            </a:r>
            <a:endParaRPr lang="en-US" dirty="0"/>
          </a:p>
        </p:txBody>
      </p:sp>
      <p:sp>
        <p:nvSpPr>
          <p:cNvPr id="31" name="Text Placeholder 3">
            <a:extLst>
              <a:ext uri="{FF2B5EF4-FFF2-40B4-BE49-F238E27FC236}">
                <a16:creationId xmlns:a16="http://schemas.microsoft.com/office/drawing/2014/main" id="{C4CB76F1-06A4-4760-9071-CDC4EB3E419D}"/>
              </a:ext>
            </a:extLst>
          </p:cNvPr>
          <p:cNvSpPr txBox="1">
            <a:spLocks/>
          </p:cNvSpPr>
          <p:nvPr/>
        </p:nvSpPr>
        <p:spPr>
          <a:xfrm>
            <a:off x="3720352" y="4110536"/>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1.28 Purchases</a:t>
            </a:r>
          </a:p>
        </p:txBody>
      </p:sp>
      <p:sp>
        <p:nvSpPr>
          <p:cNvPr id="32" name="Text Placeholder 3">
            <a:extLst>
              <a:ext uri="{FF2B5EF4-FFF2-40B4-BE49-F238E27FC236}">
                <a16:creationId xmlns:a16="http://schemas.microsoft.com/office/drawing/2014/main" id="{78C6E570-8D75-415D-A8F4-A0B0583D04F0}"/>
              </a:ext>
            </a:extLst>
          </p:cNvPr>
          <p:cNvSpPr txBox="1">
            <a:spLocks/>
          </p:cNvSpPr>
          <p:nvPr/>
        </p:nvSpPr>
        <p:spPr>
          <a:xfrm>
            <a:off x="5612033" y="3651490"/>
            <a:ext cx="3020549"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Frequency</a:t>
            </a:r>
          </a:p>
        </p:txBody>
      </p:sp>
      <p:sp>
        <p:nvSpPr>
          <p:cNvPr id="33" name="Text Placeholder 3">
            <a:extLst>
              <a:ext uri="{FF2B5EF4-FFF2-40B4-BE49-F238E27FC236}">
                <a16:creationId xmlns:a16="http://schemas.microsoft.com/office/drawing/2014/main" id="{0A3BA7ED-1F36-4D8C-9E7E-5EB1010B0A60}"/>
              </a:ext>
            </a:extLst>
          </p:cNvPr>
          <p:cNvSpPr txBox="1">
            <a:spLocks/>
          </p:cNvSpPr>
          <p:nvPr/>
        </p:nvSpPr>
        <p:spPr>
          <a:xfrm>
            <a:off x="3691282" y="5019071"/>
            <a:ext cx="4912230" cy="311021"/>
          </a:xfrm>
          <a:prstGeom prst="rect">
            <a:avLst/>
          </a:prstGeom>
        </p:spPr>
        <p:txBody>
          <a:bodyPr/>
          <a:lstStyle>
            <a:lvl1pPr marL="0" indent="0" algn="r" defTabSz="914400" rtl="0" eaLnBrk="1" latinLnBrk="0" hangingPunct="1">
              <a:lnSpc>
                <a:spcPct val="90000"/>
              </a:lnSpc>
              <a:spcBef>
                <a:spcPts val="1000"/>
              </a:spcBef>
              <a:buFont typeface="Arial"/>
              <a:buNone/>
              <a:defRPr sz="1400" kern="1200">
                <a:solidFill>
                  <a:schemeClr val="tx1">
                    <a:lumMod val="50000"/>
                  </a:schemeClr>
                </a:solidFill>
                <a:latin typeface="Avenir Next" charset="0"/>
                <a:ea typeface="Avenir Next" charset="0"/>
                <a:cs typeface="Avenir Next"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Average: $85.22</a:t>
            </a:r>
          </a:p>
        </p:txBody>
      </p:sp>
      <p:sp>
        <p:nvSpPr>
          <p:cNvPr id="34" name="Text Placeholder 3">
            <a:extLst>
              <a:ext uri="{FF2B5EF4-FFF2-40B4-BE49-F238E27FC236}">
                <a16:creationId xmlns:a16="http://schemas.microsoft.com/office/drawing/2014/main" id="{D36A866F-F395-4078-8F7F-7C1FEF3BA6F2}"/>
              </a:ext>
            </a:extLst>
          </p:cNvPr>
          <p:cNvSpPr txBox="1">
            <a:spLocks/>
          </p:cNvSpPr>
          <p:nvPr/>
        </p:nvSpPr>
        <p:spPr>
          <a:xfrm>
            <a:off x="6596419" y="4560025"/>
            <a:ext cx="2007093" cy="424771"/>
          </a:xfrm>
          <a:prstGeom prst="rect">
            <a:avLst/>
          </a:prstGeom>
        </p:spPr>
        <p:txBody>
          <a:bodyPr/>
          <a:lstStyle>
            <a:lvl1pPr marL="0" indent="0" algn="r" defTabSz="914400" rtl="0" eaLnBrk="1" latinLnBrk="0" hangingPunct="1">
              <a:lnSpc>
                <a:spcPct val="90000"/>
              </a:lnSpc>
              <a:spcBef>
                <a:spcPts val="1000"/>
              </a:spcBef>
              <a:buFont typeface="Arial"/>
              <a:buNone/>
              <a:defRPr sz="2400" b="0" i="0" kern="1200">
                <a:solidFill>
                  <a:schemeClr val="tx2"/>
                </a:solidFill>
                <a:latin typeface="Avenir Next Medium" charset="0"/>
                <a:ea typeface="Avenir Next Medium" charset="0"/>
                <a:cs typeface="Avenir Next Medium" charset="0"/>
              </a:defRPr>
            </a:lvl1pPr>
            <a:lvl2pPr marL="457200" indent="0" algn="l" defTabSz="914400" rtl="0" eaLnBrk="1" latinLnBrk="0" hangingPunct="1">
              <a:lnSpc>
                <a:spcPct val="90000"/>
              </a:lnSpc>
              <a:spcBef>
                <a:spcPts val="500"/>
              </a:spcBef>
              <a:buFont typeface="Arial"/>
              <a:buNone/>
              <a:defRPr sz="14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LTV</a:t>
            </a:r>
          </a:p>
        </p:txBody>
      </p:sp>
      <p:sp>
        <p:nvSpPr>
          <p:cNvPr id="38" name="Content Placeholder 15">
            <a:extLst>
              <a:ext uri="{FF2B5EF4-FFF2-40B4-BE49-F238E27FC236}">
                <a16:creationId xmlns:a16="http://schemas.microsoft.com/office/drawing/2014/main" id="{A0876AB9-3E9E-4701-B10D-A640287A00C9}"/>
              </a:ext>
            </a:extLst>
          </p:cNvPr>
          <p:cNvSpPr>
            <a:spLocks noGrp="1"/>
          </p:cNvSpPr>
          <p:nvPr>
            <p:ph sz="half" idx="1"/>
          </p:nvPr>
        </p:nvSpPr>
        <p:spPr>
          <a:xfrm>
            <a:off x="300147" y="2067082"/>
            <a:ext cx="6296272" cy="4123511"/>
          </a:xfrm>
          <a:ln w="31750">
            <a:solidFill>
              <a:srgbClr val="4371C3"/>
            </a:solidFill>
            <a:prstDash val="sysDash"/>
            <a:round/>
          </a:ln>
        </p:spPr>
        <p:txBody>
          <a:bodyPr anchor="ctr"/>
          <a:lstStyle/>
          <a:p>
            <a:pPr marL="0" indent="0">
              <a:buNone/>
            </a:pPr>
            <a:r>
              <a:rPr lang="en-US" sz="2000" b="1" i="1" dirty="0">
                <a:solidFill>
                  <a:schemeClr val="tx2"/>
                </a:solidFill>
              </a:rPr>
              <a:t>Number of Subscribers: 41,981 (8.91% of total buyers)</a:t>
            </a:r>
          </a:p>
          <a:p>
            <a:r>
              <a:rPr lang="en-US" sz="1600" dirty="0">
                <a:solidFill>
                  <a:schemeClr val="tx2"/>
                </a:solidFill>
              </a:rPr>
              <a:t>The </a:t>
            </a:r>
            <a:r>
              <a:rPr lang="en-US" sz="1600" b="1" dirty="0">
                <a:solidFill>
                  <a:schemeClr val="tx2"/>
                </a:solidFill>
              </a:rPr>
              <a:t>smallest</a:t>
            </a:r>
            <a:r>
              <a:rPr lang="en-US" sz="1600" dirty="0">
                <a:solidFill>
                  <a:schemeClr val="tx2"/>
                </a:solidFill>
              </a:rPr>
              <a:t> of all of the clusters with 41,981 subscribers (although close in size to cluster 0)</a:t>
            </a:r>
          </a:p>
          <a:p>
            <a:r>
              <a:rPr lang="en-US" sz="1600" dirty="0">
                <a:solidFill>
                  <a:schemeClr val="tx2"/>
                </a:solidFill>
              </a:rPr>
              <a:t>Purchasing Men’s products, but </a:t>
            </a:r>
            <a:r>
              <a:rPr lang="en-US" sz="1600" b="1" i="1" dirty="0">
                <a:solidFill>
                  <a:schemeClr val="tx2"/>
                </a:solidFill>
              </a:rPr>
              <a:t>NOT</a:t>
            </a:r>
            <a:r>
              <a:rPr lang="en-US" sz="1600" dirty="0">
                <a:solidFill>
                  <a:schemeClr val="tx2"/>
                </a:solidFill>
              </a:rPr>
              <a:t> from the Jeans/Pants/Overalls/Shorts categories.</a:t>
            </a:r>
          </a:p>
          <a:p>
            <a:r>
              <a:rPr lang="en-US" sz="1600" dirty="0">
                <a:solidFill>
                  <a:schemeClr val="tx2"/>
                </a:solidFill>
              </a:rPr>
              <a:t>They are the only segment </a:t>
            </a:r>
            <a:r>
              <a:rPr lang="en-US" sz="1600" b="1" i="1" dirty="0">
                <a:solidFill>
                  <a:schemeClr val="tx2"/>
                </a:solidFill>
              </a:rPr>
              <a:t>not likely to purchase jeans/pants/ overalls/shorts; </a:t>
            </a:r>
            <a:r>
              <a:rPr lang="en-US" sz="1600" dirty="0">
                <a:solidFill>
                  <a:schemeClr val="tx2"/>
                </a:solidFill>
              </a:rPr>
              <a:t>94% of the products purchased from this segment are from categories other than jeans </a:t>
            </a:r>
            <a:r>
              <a:rPr lang="en-US" sz="1600" dirty="0" err="1">
                <a:solidFill>
                  <a:schemeClr val="tx2"/>
                </a:solidFill>
              </a:rPr>
              <a:t>etc</a:t>
            </a:r>
            <a:endParaRPr lang="en-US" sz="1600" dirty="0">
              <a:solidFill>
                <a:schemeClr val="tx2"/>
              </a:solidFill>
            </a:endParaRPr>
          </a:p>
          <a:p>
            <a:r>
              <a:rPr lang="en-US" sz="1600" b="1" i="1" dirty="0">
                <a:solidFill>
                  <a:schemeClr val="tx2"/>
                </a:solidFill>
              </a:rPr>
              <a:t>The lowest frequency </a:t>
            </a:r>
            <a:r>
              <a:rPr lang="en-US" sz="1600" dirty="0">
                <a:solidFill>
                  <a:schemeClr val="tx2"/>
                </a:solidFill>
              </a:rPr>
              <a:t>of any cluster, on average a subscriber in this cluster has purchased 1.28 times in their lifetime with the brand</a:t>
            </a:r>
          </a:p>
          <a:p>
            <a:r>
              <a:rPr lang="en-US" sz="1600" b="1" i="1" dirty="0">
                <a:solidFill>
                  <a:schemeClr val="tx2"/>
                </a:solidFill>
              </a:rPr>
              <a:t>68% </a:t>
            </a:r>
            <a:r>
              <a:rPr lang="en-US" sz="1600" dirty="0">
                <a:solidFill>
                  <a:schemeClr val="tx2"/>
                </a:solidFill>
              </a:rPr>
              <a:t>of products purchased were </a:t>
            </a:r>
            <a:r>
              <a:rPr lang="en-US" sz="1600" b="1" dirty="0">
                <a:solidFill>
                  <a:schemeClr val="tx2"/>
                </a:solidFill>
              </a:rPr>
              <a:t>Men’s Regular Size</a:t>
            </a:r>
          </a:p>
          <a:p>
            <a:r>
              <a:rPr lang="en-US" sz="1600" b="1" i="1" dirty="0">
                <a:solidFill>
                  <a:schemeClr val="tx2"/>
                </a:solidFill>
              </a:rPr>
              <a:t>98% </a:t>
            </a:r>
            <a:r>
              <a:rPr lang="en-US" sz="1600" dirty="0">
                <a:solidFill>
                  <a:schemeClr val="tx2"/>
                </a:solidFill>
              </a:rPr>
              <a:t>of products purchased were from the </a:t>
            </a:r>
            <a:r>
              <a:rPr lang="en-US" sz="1600" b="1" dirty="0">
                <a:solidFill>
                  <a:schemeClr val="tx2"/>
                </a:solidFill>
              </a:rPr>
              <a:t>Men’s Product Department</a:t>
            </a:r>
          </a:p>
          <a:p>
            <a:r>
              <a:rPr lang="en-US" sz="1600" b="1" i="1" dirty="0">
                <a:solidFill>
                  <a:schemeClr val="tx2"/>
                </a:solidFill>
              </a:rPr>
              <a:t>6% </a:t>
            </a:r>
            <a:r>
              <a:rPr lang="en-US" sz="1600" dirty="0">
                <a:solidFill>
                  <a:schemeClr val="tx2"/>
                </a:solidFill>
              </a:rPr>
              <a:t>of products purchased were </a:t>
            </a:r>
            <a:r>
              <a:rPr lang="en-US" sz="1600" b="1" dirty="0">
                <a:solidFill>
                  <a:schemeClr val="tx2"/>
                </a:solidFill>
              </a:rPr>
              <a:t>Jeans/Pants/Overalls /Shorts</a:t>
            </a:r>
          </a:p>
        </p:txBody>
      </p:sp>
    </p:spTree>
    <p:extLst>
      <p:ext uri="{BB962C8B-B14F-4D97-AF65-F5344CB8AC3E}">
        <p14:creationId xmlns:p14="http://schemas.microsoft.com/office/powerpoint/2010/main" val="9970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Image result for next steps">
            <a:extLst>
              <a:ext uri="{FF2B5EF4-FFF2-40B4-BE49-F238E27FC236}">
                <a16:creationId xmlns:a16="http://schemas.microsoft.com/office/drawing/2014/main" id="{D73038F7-142F-491B-98C1-063D546AD52C}"/>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401856" flipV="1">
            <a:off x="5053931" y="2956534"/>
            <a:ext cx="7026342" cy="46842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DD9932"/>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4" name="Picture 6" descr="Image result for next steps">
            <a:extLst>
              <a:ext uri="{FF2B5EF4-FFF2-40B4-BE49-F238E27FC236}">
                <a16:creationId xmlns:a16="http://schemas.microsoft.com/office/drawing/2014/main" id="{FF6EF380-D10F-4750-A641-E0CD8F7625F5}"/>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47235">
            <a:off x="-788228" y="2764443"/>
            <a:ext cx="7026342" cy="46842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32</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89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Next Steps</a:t>
            </a:r>
          </a:p>
        </p:txBody>
      </p:sp>
      <p:sp>
        <p:nvSpPr>
          <p:cNvPr id="11" name="Content Placeholder 2">
            <a:extLst>
              <a:ext uri="{FF2B5EF4-FFF2-40B4-BE49-F238E27FC236}">
                <a16:creationId xmlns:a16="http://schemas.microsoft.com/office/drawing/2014/main" id="{99741B7A-3034-4BCD-9683-138B777CAA50}"/>
              </a:ext>
            </a:extLst>
          </p:cNvPr>
          <p:cNvSpPr txBox="1">
            <a:spLocks/>
          </p:cNvSpPr>
          <p:nvPr/>
        </p:nvSpPr>
        <p:spPr>
          <a:xfrm>
            <a:off x="457200" y="2011680"/>
            <a:ext cx="11338560" cy="4591001"/>
          </a:xfrm>
          <a:prstGeom prst="rect">
            <a:avLst/>
          </a:prstGeom>
          <a:solidFill>
            <a:schemeClr val="bg1">
              <a:alpha val="80000"/>
            </a:schemeClr>
          </a:solidFill>
          <a:ln>
            <a:solidFill>
              <a:schemeClr val="bg2"/>
            </a:solid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lumMod val="50000"/>
                  </a:schemeClr>
                </a:solidFill>
                <a:latin typeface="Avenir Next" charset="0"/>
                <a:ea typeface="Avenir Next" charset="0"/>
                <a:cs typeface="Avenir Next"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50000"/>
                  </a:schemeClr>
                </a:solidFill>
                <a:latin typeface="Avenir Next" charset="0"/>
                <a:ea typeface="Avenir Next" charset="0"/>
                <a:cs typeface="Avenir Next"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50000"/>
                  </a:schemeClr>
                </a:solidFill>
                <a:latin typeface="Avenir Next" charset="0"/>
                <a:ea typeface="Avenir Next" charset="0"/>
                <a:cs typeface="Avenir Next"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i="1" dirty="0">
                <a:solidFill>
                  <a:schemeClr val="tx2"/>
                </a:solidFill>
              </a:rPr>
              <a:t>What are the next steps?</a:t>
            </a:r>
            <a:endParaRPr lang="en-US" sz="1800" dirty="0">
              <a:solidFill>
                <a:schemeClr val="tx2"/>
              </a:solidFill>
            </a:endParaRPr>
          </a:p>
          <a:p>
            <a:pPr lvl="1"/>
            <a:endParaRPr lang="en-US" sz="1800" dirty="0">
              <a:solidFill>
                <a:schemeClr val="tx2"/>
              </a:solidFill>
            </a:endParaRPr>
          </a:p>
          <a:p>
            <a:endParaRPr lang="en-US" sz="1600" b="1" i="1" dirty="0">
              <a:solidFill>
                <a:schemeClr val="tx2"/>
              </a:solidFill>
            </a:endParaRPr>
          </a:p>
        </p:txBody>
      </p:sp>
    </p:spTree>
    <p:extLst>
      <p:ext uri="{BB962C8B-B14F-4D97-AF65-F5344CB8AC3E}">
        <p14:creationId xmlns:p14="http://schemas.microsoft.com/office/powerpoint/2010/main" val="264198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DD9932"/>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CC738E6-3BB5-4244-B123-016F2B1D9FB5}"/>
              </a:ext>
            </a:extLst>
          </p:cNvPr>
          <p:cNvSpPr>
            <a:spLocks noGrp="1"/>
          </p:cNvSpPr>
          <p:nvPr>
            <p:ph sz="half" idx="1"/>
          </p:nvPr>
        </p:nvSpPr>
        <p:spPr>
          <a:xfrm>
            <a:off x="838199" y="2011680"/>
            <a:ext cx="10894621" cy="4423431"/>
          </a:xfrm>
        </p:spPr>
        <p:txBody>
          <a:bodyPr/>
          <a:lstStyle/>
          <a:p>
            <a:endParaRPr lang="en-US" sz="3200"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33</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89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Client Recommendations</a:t>
            </a:r>
          </a:p>
        </p:txBody>
      </p:sp>
    </p:spTree>
    <p:extLst>
      <p:ext uri="{BB962C8B-B14F-4D97-AF65-F5344CB8AC3E}">
        <p14:creationId xmlns:p14="http://schemas.microsoft.com/office/powerpoint/2010/main" val="3175677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34</a:t>
            </a:fld>
            <a:endParaRPr lang="en-US" dirty="0"/>
          </a:p>
        </p:txBody>
      </p:sp>
      <p:graphicFrame>
        <p:nvGraphicFramePr>
          <p:cNvPr id="4" name="Content Placeholder 3">
            <a:extLst>
              <a:ext uri="{FF2B5EF4-FFF2-40B4-BE49-F238E27FC236}">
                <a16:creationId xmlns:a16="http://schemas.microsoft.com/office/drawing/2014/main" id="{34FDC845-9D1D-4B69-820F-BF20D1412988}"/>
              </a:ext>
            </a:extLst>
          </p:cNvPr>
          <p:cNvGraphicFramePr>
            <a:graphicFrameLocks noGrp="1"/>
          </p:cNvGraphicFramePr>
          <p:nvPr>
            <p:ph sz="half" idx="1"/>
            <p:extLst>
              <p:ext uri="{D42A27DB-BD31-4B8C-83A1-F6EECF244321}">
                <p14:modId xmlns:p14="http://schemas.microsoft.com/office/powerpoint/2010/main" val="799475308"/>
              </p:ext>
            </p:extLst>
          </p:nvPr>
        </p:nvGraphicFramePr>
        <p:xfrm>
          <a:off x="835570" y="2111834"/>
          <a:ext cx="10515600" cy="38811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315079753"/>
                    </a:ext>
                  </a:extLst>
                </a:gridCol>
                <a:gridCol w="1280160">
                  <a:extLst>
                    <a:ext uri="{9D8B030D-6E8A-4147-A177-3AD203B41FA5}">
                      <a16:colId xmlns:a16="http://schemas.microsoft.com/office/drawing/2014/main" val="1241292609"/>
                    </a:ext>
                  </a:extLst>
                </a:gridCol>
                <a:gridCol w="1005840">
                  <a:extLst>
                    <a:ext uri="{9D8B030D-6E8A-4147-A177-3AD203B41FA5}">
                      <a16:colId xmlns:a16="http://schemas.microsoft.com/office/drawing/2014/main" val="360409587"/>
                    </a:ext>
                  </a:extLst>
                </a:gridCol>
                <a:gridCol w="1188720">
                  <a:extLst>
                    <a:ext uri="{9D8B030D-6E8A-4147-A177-3AD203B41FA5}">
                      <a16:colId xmlns:a16="http://schemas.microsoft.com/office/drawing/2014/main" val="2535580353"/>
                    </a:ext>
                  </a:extLst>
                </a:gridCol>
                <a:gridCol w="1188720">
                  <a:extLst>
                    <a:ext uri="{9D8B030D-6E8A-4147-A177-3AD203B41FA5}">
                      <a16:colId xmlns:a16="http://schemas.microsoft.com/office/drawing/2014/main" val="1381217230"/>
                    </a:ext>
                  </a:extLst>
                </a:gridCol>
                <a:gridCol w="1188720">
                  <a:extLst>
                    <a:ext uri="{9D8B030D-6E8A-4147-A177-3AD203B41FA5}">
                      <a16:colId xmlns:a16="http://schemas.microsoft.com/office/drawing/2014/main" val="2614034804"/>
                    </a:ext>
                  </a:extLst>
                </a:gridCol>
                <a:gridCol w="1188720">
                  <a:extLst>
                    <a:ext uri="{9D8B030D-6E8A-4147-A177-3AD203B41FA5}">
                      <a16:colId xmlns:a16="http://schemas.microsoft.com/office/drawing/2014/main" val="1979454722"/>
                    </a:ext>
                  </a:extLst>
                </a:gridCol>
                <a:gridCol w="1188720">
                  <a:extLst>
                    <a:ext uri="{9D8B030D-6E8A-4147-A177-3AD203B41FA5}">
                      <a16:colId xmlns:a16="http://schemas.microsoft.com/office/drawing/2014/main" val="4144698989"/>
                    </a:ext>
                  </a:extLst>
                </a:gridCol>
                <a:gridCol w="1371600">
                  <a:extLst>
                    <a:ext uri="{9D8B030D-6E8A-4147-A177-3AD203B41FA5}">
                      <a16:colId xmlns:a16="http://schemas.microsoft.com/office/drawing/2014/main" val="2352710856"/>
                    </a:ext>
                  </a:extLst>
                </a:gridCol>
              </a:tblGrid>
              <a:tr h="370840">
                <a:tc>
                  <a:txBody>
                    <a:bodyPr/>
                    <a:lstStyle/>
                    <a:p>
                      <a:pPr algn="ctr"/>
                      <a:r>
                        <a:rPr lang="en-US" dirty="0"/>
                        <a:t>Cluster #</a:t>
                      </a:r>
                    </a:p>
                  </a:txBody>
                  <a:tcPr anchor="ctr"/>
                </a:tc>
                <a:tc>
                  <a:txBody>
                    <a:bodyPr/>
                    <a:lstStyle/>
                    <a:p>
                      <a:pPr algn="ctr"/>
                      <a:r>
                        <a:rPr lang="en-US" dirty="0"/>
                        <a:t># of Subscribers</a:t>
                      </a:r>
                    </a:p>
                  </a:txBody>
                  <a:tcPr anchor="ctr"/>
                </a:tc>
                <a:tc>
                  <a:txBody>
                    <a:bodyPr/>
                    <a:lstStyle/>
                    <a:p>
                      <a:pPr algn="ctr"/>
                      <a:r>
                        <a:rPr lang="en-US" dirty="0" err="1"/>
                        <a:t>Recency</a:t>
                      </a:r>
                      <a:r>
                        <a:rPr lang="en-US" dirty="0"/>
                        <a:t> (days)</a:t>
                      </a:r>
                    </a:p>
                  </a:txBody>
                  <a:tcPr anchor="ctr"/>
                </a:tc>
                <a:tc>
                  <a:txBody>
                    <a:bodyPr/>
                    <a:lstStyle/>
                    <a:p>
                      <a:pPr algn="ctr"/>
                      <a:r>
                        <a:rPr lang="en-US" dirty="0"/>
                        <a:t>Frequency</a:t>
                      </a:r>
                    </a:p>
                  </a:txBody>
                  <a:tcPr anchor="ctr"/>
                </a:tc>
                <a:tc>
                  <a:txBody>
                    <a:bodyPr/>
                    <a:lstStyle/>
                    <a:p>
                      <a:pPr algn="ctr"/>
                      <a:r>
                        <a:rPr lang="en-US" dirty="0"/>
                        <a:t>Monetary Value (LTV)</a:t>
                      </a:r>
                    </a:p>
                  </a:txBody>
                  <a:tcPr anchor="ctr"/>
                </a:tc>
                <a:tc>
                  <a:txBody>
                    <a:bodyPr/>
                    <a:lstStyle/>
                    <a:p>
                      <a:pPr algn="ctr"/>
                      <a:r>
                        <a:rPr lang="en-US" dirty="0"/>
                        <a:t>Products Purchased Lifetime</a:t>
                      </a:r>
                    </a:p>
                  </a:txBody>
                  <a:tcPr anchor="ctr"/>
                </a:tc>
                <a:tc>
                  <a:txBody>
                    <a:bodyPr/>
                    <a:lstStyle/>
                    <a:p>
                      <a:pPr algn="ctr"/>
                      <a:r>
                        <a:rPr lang="en-US" dirty="0"/>
                        <a:t>Subscriber AOV</a:t>
                      </a:r>
                    </a:p>
                  </a:txBody>
                  <a:tcPr anchor="ctr"/>
                </a:tc>
                <a:tc>
                  <a:txBody>
                    <a:bodyPr/>
                    <a:lstStyle/>
                    <a:p>
                      <a:pPr algn="ctr"/>
                      <a:r>
                        <a:rPr lang="en-US" dirty="0"/>
                        <a:t>Subscriber UPT</a:t>
                      </a:r>
                    </a:p>
                  </a:txBody>
                  <a:tcPr anchor="ctr"/>
                </a:tc>
                <a:tc>
                  <a:txBody>
                    <a:bodyPr/>
                    <a:lstStyle/>
                    <a:p>
                      <a:pPr algn="ctr"/>
                      <a:r>
                        <a:rPr lang="en-US" dirty="0"/>
                        <a:t>% of Orders Promo Utilized</a:t>
                      </a:r>
                    </a:p>
                  </a:txBody>
                  <a:tcPr anchor="ctr"/>
                </a:tc>
                <a:extLst>
                  <a:ext uri="{0D108BD9-81ED-4DB2-BD59-A6C34878D82A}">
                    <a16:rowId xmlns:a16="http://schemas.microsoft.com/office/drawing/2014/main" val="3532841593"/>
                  </a:ext>
                </a:extLst>
              </a:tr>
              <a:tr h="370840">
                <a:tc>
                  <a:txBody>
                    <a:bodyPr/>
                    <a:lstStyle/>
                    <a:p>
                      <a:pPr algn="ctr"/>
                      <a:r>
                        <a:rPr lang="en-US" dirty="0">
                          <a:solidFill>
                            <a:schemeClr val="tx2"/>
                          </a:solidFill>
                        </a:rPr>
                        <a:t>0</a:t>
                      </a:r>
                    </a:p>
                  </a:txBody>
                  <a:tcPr/>
                </a:tc>
                <a:tc>
                  <a:txBody>
                    <a:bodyPr/>
                    <a:lstStyle/>
                    <a:p>
                      <a:pPr algn="r"/>
                      <a:r>
                        <a:rPr lang="en-US" dirty="0">
                          <a:solidFill>
                            <a:schemeClr val="tx2"/>
                          </a:solidFill>
                        </a:rPr>
                        <a:t>42,185</a:t>
                      </a:r>
                    </a:p>
                  </a:txBody>
                  <a:tcPr/>
                </a:tc>
                <a:tc>
                  <a:txBody>
                    <a:bodyPr/>
                    <a:lstStyle/>
                    <a:p>
                      <a:pPr algn="r"/>
                      <a:r>
                        <a:rPr lang="en-US" dirty="0">
                          <a:solidFill>
                            <a:schemeClr val="tx2"/>
                          </a:solidFill>
                        </a:rPr>
                        <a:t>369</a:t>
                      </a:r>
                    </a:p>
                  </a:txBody>
                  <a:tcPr/>
                </a:tc>
                <a:tc>
                  <a:txBody>
                    <a:bodyPr/>
                    <a:lstStyle/>
                    <a:p>
                      <a:pPr algn="r"/>
                      <a:r>
                        <a:rPr lang="en-US" dirty="0">
                          <a:solidFill>
                            <a:schemeClr val="tx2"/>
                          </a:solidFill>
                        </a:rPr>
                        <a:t>1.65</a:t>
                      </a:r>
                    </a:p>
                  </a:txBody>
                  <a:tcPr/>
                </a:tc>
                <a:tc>
                  <a:txBody>
                    <a:bodyPr/>
                    <a:lstStyle/>
                    <a:p>
                      <a:pPr algn="r"/>
                      <a:r>
                        <a:rPr lang="en-US" dirty="0">
                          <a:solidFill>
                            <a:schemeClr val="tx2"/>
                          </a:solidFill>
                        </a:rPr>
                        <a:t>$97.95</a:t>
                      </a:r>
                    </a:p>
                  </a:txBody>
                  <a:tcPr/>
                </a:tc>
                <a:tc>
                  <a:txBody>
                    <a:bodyPr/>
                    <a:lstStyle/>
                    <a:p>
                      <a:pPr algn="r"/>
                      <a:r>
                        <a:rPr lang="en-US" dirty="0">
                          <a:solidFill>
                            <a:schemeClr val="tx2"/>
                          </a:solidFill>
                        </a:rPr>
                        <a:t>3.6</a:t>
                      </a:r>
                    </a:p>
                  </a:txBody>
                  <a:tcPr/>
                </a:tc>
                <a:tc>
                  <a:txBody>
                    <a:bodyPr/>
                    <a:lstStyle/>
                    <a:p>
                      <a:pPr algn="r"/>
                      <a:r>
                        <a:rPr lang="en-US" dirty="0">
                          <a:solidFill>
                            <a:schemeClr val="tx2"/>
                          </a:solidFill>
                        </a:rPr>
                        <a:t>$62.71</a:t>
                      </a:r>
                    </a:p>
                  </a:txBody>
                  <a:tcPr/>
                </a:tc>
                <a:tc>
                  <a:txBody>
                    <a:bodyPr/>
                    <a:lstStyle/>
                    <a:p>
                      <a:pPr algn="r"/>
                      <a:r>
                        <a:rPr lang="en-US" dirty="0">
                          <a:solidFill>
                            <a:schemeClr val="tx2"/>
                          </a:solidFill>
                        </a:rPr>
                        <a:t>2.29</a:t>
                      </a:r>
                    </a:p>
                  </a:txBody>
                  <a:tcPr/>
                </a:tc>
                <a:tc>
                  <a:txBody>
                    <a:bodyPr/>
                    <a:lstStyle/>
                    <a:p>
                      <a:pPr algn="r"/>
                      <a:r>
                        <a:rPr lang="en-US" dirty="0">
                          <a:solidFill>
                            <a:schemeClr val="tx2"/>
                          </a:solidFill>
                        </a:rPr>
                        <a:t>49.84%</a:t>
                      </a:r>
                    </a:p>
                  </a:txBody>
                  <a:tcPr/>
                </a:tc>
                <a:extLst>
                  <a:ext uri="{0D108BD9-81ED-4DB2-BD59-A6C34878D82A}">
                    <a16:rowId xmlns:a16="http://schemas.microsoft.com/office/drawing/2014/main" val="618179071"/>
                  </a:ext>
                </a:extLst>
              </a:tr>
              <a:tr h="370840">
                <a:tc>
                  <a:txBody>
                    <a:bodyPr/>
                    <a:lstStyle/>
                    <a:p>
                      <a:pPr algn="ctr"/>
                      <a:r>
                        <a:rPr lang="en-US" dirty="0">
                          <a:solidFill>
                            <a:schemeClr val="tx2"/>
                          </a:solidFill>
                        </a:rPr>
                        <a:t>1</a:t>
                      </a:r>
                    </a:p>
                  </a:txBody>
                  <a:tcPr/>
                </a:tc>
                <a:tc>
                  <a:txBody>
                    <a:bodyPr/>
                    <a:lstStyle/>
                    <a:p>
                      <a:pPr algn="r"/>
                      <a:r>
                        <a:rPr lang="en-US" dirty="0">
                          <a:solidFill>
                            <a:schemeClr val="tx2"/>
                          </a:solidFill>
                        </a:rPr>
                        <a:t>61,480</a:t>
                      </a:r>
                    </a:p>
                  </a:txBody>
                  <a:tcPr/>
                </a:tc>
                <a:tc>
                  <a:txBody>
                    <a:bodyPr/>
                    <a:lstStyle/>
                    <a:p>
                      <a:pPr algn="r"/>
                      <a:r>
                        <a:rPr lang="en-US" dirty="0">
                          <a:solidFill>
                            <a:schemeClr val="tx2"/>
                          </a:solidFill>
                        </a:rPr>
                        <a:t>974</a:t>
                      </a:r>
                    </a:p>
                  </a:txBody>
                  <a:tcPr/>
                </a:tc>
                <a:tc>
                  <a:txBody>
                    <a:bodyPr/>
                    <a:lstStyle/>
                    <a:p>
                      <a:pPr algn="r"/>
                      <a:r>
                        <a:rPr lang="en-US" dirty="0">
                          <a:solidFill>
                            <a:schemeClr val="tx2"/>
                          </a:solidFill>
                        </a:rPr>
                        <a:t>1.35</a:t>
                      </a:r>
                    </a:p>
                  </a:txBody>
                  <a:tcPr/>
                </a:tc>
                <a:tc>
                  <a:txBody>
                    <a:bodyPr/>
                    <a:lstStyle/>
                    <a:p>
                      <a:pPr algn="r"/>
                      <a:r>
                        <a:rPr lang="en-US" dirty="0">
                          <a:solidFill>
                            <a:schemeClr val="tx2"/>
                          </a:solidFill>
                        </a:rPr>
                        <a:t>$86.55</a:t>
                      </a:r>
                    </a:p>
                  </a:txBody>
                  <a:tcPr/>
                </a:tc>
                <a:tc>
                  <a:txBody>
                    <a:bodyPr/>
                    <a:lstStyle/>
                    <a:p>
                      <a:pPr algn="r"/>
                      <a:r>
                        <a:rPr lang="en-US" dirty="0">
                          <a:solidFill>
                            <a:schemeClr val="tx2"/>
                          </a:solidFill>
                        </a:rPr>
                        <a:t>2.8</a:t>
                      </a:r>
                    </a:p>
                  </a:txBody>
                  <a:tcPr/>
                </a:tc>
                <a:tc>
                  <a:txBody>
                    <a:bodyPr/>
                    <a:lstStyle/>
                    <a:p>
                      <a:pPr algn="r"/>
                      <a:r>
                        <a:rPr lang="en-US" dirty="0">
                          <a:solidFill>
                            <a:schemeClr val="tx2"/>
                          </a:solidFill>
                        </a:rPr>
                        <a:t>$67.17</a:t>
                      </a:r>
                    </a:p>
                  </a:txBody>
                  <a:tcPr/>
                </a:tc>
                <a:tc>
                  <a:txBody>
                    <a:bodyPr/>
                    <a:lstStyle/>
                    <a:p>
                      <a:pPr algn="r"/>
                      <a:r>
                        <a:rPr lang="en-US" dirty="0">
                          <a:solidFill>
                            <a:schemeClr val="tx2"/>
                          </a:solidFill>
                        </a:rPr>
                        <a:t>2.15</a:t>
                      </a:r>
                    </a:p>
                  </a:txBody>
                  <a:tcPr/>
                </a:tc>
                <a:tc>
                  <a:txBody>
                    <a:bodyPr/>
                    <a:lstStyle/>
                    <a:p>
                      <a:pPr algn="r"/>
                      <a:r>
                        <a:rPr lang="en-US" dirty="0">
                          <a:solidFill>
                            <a:schemeClr val="tx2"/>
                          </a:solidFill>
                        </a:rPr>
                        <a:t>28.62%</a:t>
                      </a:r>
                    </a:p>
                  </a:txBody>
                  <a:tcPr/>
                </a:tc>
                <a:extLst>
                  <a:ext uri="{0D108BD9-81ED-4DB2-BD59-A6C34878D82A}">
                    <a16:rowId xmlns:a16="http://schemas.microsoft.com/office/drawing/2014/main" val="1912848065"/>
                  </a:ext>
                </a:extLst>
              </a:tr>
              <a:tr h="370840">
                <a:tc>
                  <a:txBody>
                    <a:bodyPr/>
                    <a:lstStyle/>
                    <a:p>
                      <a:pPr algn="ctr"/>
                      <a:r>
                        <a:rPr lang="en-US" dirty="0">
                          <a:solidFill>
                            <a:schemeClr val="tx2"/>
                          </a:solidFill>
                        </a:rPr>
                        <a:t>2</a:t>
                      </a:r>
                    </a:p>
                  </a:txBody>
                  <a:tcPr/>
                </a:tc>
                <a:tc>
                  <a:txBody>
                    <a:bodyPr/>
                    <a:lstStyle/>
                    <a:p>
                      <a:pPr algn="r"/>
                      <a:r>
                        <a:rPr lang="en-US" dirty="0">
                          <a:solidFill>
                            <a:schemeClr val="tx2"/>
                          </a:solidFill>
                        </a:rPr>
                        <a:t>101,548</a:t>
                      </a:r>
                    </a:p>
                  </a:txBody>
                  <a:tcPr/>
                </a:tc>
                <a:tc>
                  <a:txBody>
                    <a:bodyPr/>
                    <a:lstStyle/>
                    <a:p>
                      <a:pPr algn="r"/>
                      <a:r>
                        <a:rPr lang="en-US" dirty="0">
                          <a:solidFill>
                            <a:schemeClr val="tx2"/>
                          </a:solidFill>
                        </a:rPr>
                        <a:t>1,048</a:t>
                      </a:r>
                    </a:p>
                  </a:txBody>
                  <a:tcPr/>
                </a:tc>
                <a:tc>
                  <a:txBody>
                    <a:bodyPr/>
                    <a:lstStyle/>
                    <a:p>
                      <a:pPr algn="r"/>
                      <a:r>
                        <a:rPr lang="en-US" dirty="0">
                          <a:solidFill>
                            <a:schemeClr val="tx2"/>
                          </a:solidFill>
                        </a:rPr>
                        <a:t>1.31</a:t>
                      </a:r>
                    </a:p>
                  </a:txBody>
                  <a:tcPr/>
                </a:tc>
                <a:tc>
                  <a:txBody>
                    <a:bodyPr/>
                    <a:lstStyle/>
                    <a:p>
                      <a:pPr algn="r"/>
                      <a:r>
                        <a:rPr lang="en-US" dirty="0">
                          <a:solidFill>
                            <a:schemeClr val="tx2"/>
                          </a:solidFill>
                        </a:rPr>
                        <a:t>$100.94</a:t>
                      </a:r>
                    </a:p>
                  </a:txBody>
                  <a:tcPr/>
                </a:tc>
                <a:tc>
                  <a:txBody>
                    <a:bodyPr/>
                    <a:lstStyle/>
                    <a:p>
                      <a:pPr algn="r"/>
                      <a:r>
                        <a:rPr lang="en-US" dirty="0">
                          <a:solidFill>
                            <a:schemeClr val="tx2"/>
                          </a:solidFill>
                        </a:rPr>
                        <a:t>2.6</a:t>
                      </a:r>
                    </a:p>
                  </a:txBody>
                  <a:tcPr/>
                </a:tc>
                <a:tc>
                  <a:txBody>
                    <a:bodyPr/>
                    <a:lstStyle/>
                    <a:p>
                      <a:pPr algn="r"/>
                      <a:r>
                        <a:rPr lang="en-US" dirty="0">
                          <a:solidFill>
                            <a:schemeClr val="tx2"/>
                          </a:solidFill>
                        </a:rPr>
                        <a:t>$80.22</a:t>
                      </a:r>
                    </a:p>
                  </a:txBody>
                  <a:tcPr/>
                </a:tc>
                <a:tc>
                  <a:txBody>
                    <a:bodyPr/>
                    <a:lstStyle/>
                    <a:p>
                      <a:pPr algn="r"/>
                      <a:r>
                        <a:rPr lang="en-US" dirty="0">
                          <a:solidFill>
                            <a:schemeClr val="tx2"/>
                          </a:solidFill>
                        </a:rPr>
                        <a:t>2.06</a:t>
                      </a:r>
                    </a:p>
                  </a:txBody>
                  <a:tcPr/>
                </a:tc>
                <a:tc>
                  <a:txBody>
                    <a:bodyPr/>
                    <a:lstStyle/>
                    <a:p>
                      <a:pPr algn="r"/>
                      <a:r>
                        <a:rPr lang="en-US" dirty="0">
                          <a:solidFill>
                            <a:schemeClr val="tx2"/>
                          </a:solidFill>
                        </a:rPr>
                        <a:t>25.57%</a:t>
                      </a:r>
                    </a:p>
                  </a:txBody>
                  <a:tcPr/>
                </a:tc>
                <a:extLst>
                  <a:ext uri="{0D108BD9-81ED-4DB2-BD59-A6C34878D82A}">
                    <a16:rowId xmlns:a16="http://schemas.microsoft.com/office/drawing/2014/main" val="4050914538"/>
                  </a:ext>
                </a:extLst>
              </a:tr>
              <a:tr h="370840">
                <a:tc>
                  <a:txBody>
                    <a:bodyPr/>
                    <a:lstStyle/>
                    <a:p>
                      <a:pPr algn="ctr"/>
                      <a:r>
                        <a:rPr lang="en-US" dirty="0">
                          <a:solidFill>
                            <a:schemeClr val="tx2"/>
                          </a:solidFill>
                        </a:rPr>
                        <a:t>3</a:t>
                      </a:r>
                    </a:p>
                  </a:txBody>
                  <a:tcPr/>
                </a:tc>
                <a:tc>
                  <a:txBody>
                    <a:bodyPr/>
                    <a:lstStyle/>
                    <a:p>
                      <a:pPr algn="r"/>
                      <a:r>
                        <a:rPr lang="en-US" dirty="0">
                          <a:solidFill>
                            <a:schemeClr val="tx2"/>
                          </a:solidFill>
                        </a:rPr>
                        <a:t>47,331</a:t>
                      </a:r>
                    </a:p>
                  </a:txBody>
                  <a:tcPr/>
                </a:tc>
                <a:tc>
                  <a:txBody>
                    <a:bodyPr/>
                    <a:lstStyle/>
                    <a:p>
                      <a:pPr algn="r"/>
                      <a:r>
                        <a:rPr lang="en-US" dirty="0">
                          <a:solidFill>
                            <a:schemeClr val="tx2"/>
                          </a:solidFill>
                        </a:rPr>
                        <a:t>524</a:t>
                      </a:r>
                    </a:p>
                  </a:txBody>
                  <a:tcPr/>
                </a:tc>
                <a:tc>
                  <a:txBody>
                    <a:bodyPr/>
                    <a:lstStyle/>
                    <a:p>
                      <a:pPr algn="r"/>
                      <a:r>
                        <a:rPr lang="en-US" dirty="0">
                          <a:solidFill>
                            <a:schemeClr val="tx2"/>
                          </a:solidFill>
                        </a:rPr>
                        <a:t>3.83</a:t>
                      </a:r>
                    </a:p>
                  </a:txBody>
                  <a:tcPr/>
                </a:tc>
                <a:tc>
                  <a:txBody>
                    <a:bodyPr/>
                    <a:lstStyle/>
                    <a:p>
                      <a:pPr algn="r"/>
                      <a:r>
                        <a:rPr lang="en-US" dirty="0">
                          <a:solidFill>
                            <a:schemeClr val="tx2"/>
                          </a:solidFill>
                        </a:rPr>
                        <a:t>$313.69</a:t>
                      </a:r>
                    </a:p>
                  </a:txBody>
                  <a:tcPr/>
                </a:tc>
                <a:tc>
                  <a:txBody>
                    <a:bodyPr/>
                    <a:lstStyle/>
                    <a:p>
                      <a:pPr algn="r"/>
                      <a:r>
                        <a:rPr lang="en-US" dirty="0">
                          <a:solidFill>
                            <a:schemeClr val="tx2"/>
                          </a:solidFill>
                        </a:rPr>
                        <a:t>10.8</a:t>
                      </a:r>
                    </a:p>
                  </a:txBody>
                  <a:tcPr/>
                </a:tc>
                <a:tc>
                  <a:txBody>
                    <a:bodyPr/>
                    <a:lstStyle/>
                    <a:p>
                      <a:pPr algn="r"/>
                      <a:r>
                        <a:rPr lang="en-US" dirty="0">
                          <a:solidFill>
                            <a:schemeClr val="tx2"/>
                          </a:solidFill>
                        </a:rPr>
                        <a:t>$102.51</a:t>
                      </a:r>
                    </a:p>
                  </a:txBody>
                  <a:tcPr/>
                </a:tc>
                <a:tc>
                  <a:txBody>
                    <a:bodyPr/>
                    <a:lstStyle/>
                    <a:p>
                      <a:pPr algn="r"/>
                      <a:r>
                        <a:rPr lang="en-US" dirty="0">
                          <a:solidFill>
                            <a:schemeClr val="tx2"/>
                          </a:solidFill>
                        </a:rPr>
                        <a:t>3.43</a:t>
                      </a:r>
                    </a:p>
                  </a:txBody>
                  <a:tcPr/>
                </a:tc>
                <a:tc>
                  <a:txBody>
                    <a:bodyPr/>
                    <a:lstStyle/>
                    <a:p>
                      <a:pPr algn="r"/>
                      <a:r>
                        <a:rPr lang="en-US" dirty="0">
                          <a:solidFill>
                            <a:schemeClr val="tx2"/>
                          </a:solidFill>
                        </a:rPr>
                        <a:t>24.51%</a:t>
                      </a:r>
                    </a:p>
                  </a:txBody>
                  <a:tcPr/>
                </a:tc>
                <a:extLst>
                  <a:ext uri="{0D108BD9-81ED-4DB2-BD59-A6C34878D82A}">
                    <a16:rowId xmlns:a16="http://schemas.microsoft.com/office/drawing/2014/main" val="3159962793"/>
                  </a:ext>
                </a:extLst>
              </a:tr>
              <a:tr h="370840">
                <a:tc>
                  <a:txBody>
                    <a:bodyPr/>
                    <a:lstStyle/>
                    <a:p>
                      <a:pPr algn="ctr"/>
                      <a:r>
                        <a:rPr lang="en-US" dirty="0">
                          <a:solidFill>
                            <a:schemeClr val="tx2"/>
                          </a:solidFill>
                        </a:rPr>
                        <a:t>4</a:t>
                      </a:r>
                    </a:p>
                  </a:txBody>
                  <a:tcPr/>
                </a:tc>
                <a:tc>
                  <a:txBody>
                    <a:bodyPr/>
                    <a:lstStyle/>
                    <a:p>
                      <a:pPr algn="r"/>
                      <a:r>
                        <a:rPr lang="en-US" dirty="0">
                          <a:solidFill>
                            <a:schemeClr val="tx2"/>
                          </a:solidFill>
                        </a:rPr>
                        <a:t>78,145</a:t>
                      </a:r>
                    </a:p>
                  </a:txBody>
                  <a:tcPr/>
                </a:tc>
                <a:tc>
                  <a:txBody>
                    <a:bodyPr/>
                    <a:lstStyle/>
                    <a:p>
                      <a:pPr algn="r"/>
                      <a:r>
                        <a:rPr lang="en-US" dirty="0">
                          <a:solidFill>
                            <a:schemeClr val="tx2"/>
                          </a:solidFill>
                        </a:rPr>
                        <a:t>880</a:t>
                      </a:r>
                    </a:p>
                  </a:txBody>
                  <a:tcPr/>
                </a:tc>
                <a:tc>
                  <a:txBody>
                    <a:bodyPr/>
                    <a:lstStyle/>
                    <a:p>
                      <a:pPr algn="r"/>
                      <a:r>
                        <a:rPr lang="en-US" dirty="0">
                          <a:solidFill>
                            <a:schemeClr val="tx2"/>
                          </a:solidFill>
                        </a:rPr>
                        <a:t>1.38</a:t>
                      </a:r>
                    </a:p>
                  </a:txBody>
                  <a:tcPr/>
                </a:tc>
                <a:tc>
                  <a:txBody>
                    <a:bodyPr/>
                    <a:lstStyle/>
                    <a:p>
                      <a:pPr algn="r"/>
                      <a:r>
                        <a:rPr lang="en-US" dirty="0">
                          <a:solidFill>
                            <a:schemeClr val="tx2"/>
                          </a:solidFill>
                        </a:rPr>
                        <a:t>$69.95</a:t>
                      </a:r>
                    </a:p>
                  </a:txBody>
                  <a:tcPr/>
                </a:tc>
                <a:tc>
                  <a:txBody>
                    <a:bodyPr/>
                    <a:lstStyle/>
                    <a:p>
                      <a:pPr algn="r"/>
                      <a:r>
                        <a:rPr lang="en-US" dirty="0">
                          <a:solidFill>
                            <a:schemeClr val="tx2"/>
                          </a:solidFill>
                        </a:rPr>
                        <a:t>3.1</a:t>
                      </a:r>
                    </a:p>
                  </a:txBody>
                  <a:tcPr/>
                </a:tc>
                <a:tc>
                  <a:txBody>
                    <a:bodyPr/>
                    <a:lstStyle/>
                    <a:p>
                      <a:pPr algn="r"/>
                      <a:r>
                        <a:rPr lang="en-US" dirty="0">
                          <a:solidFill>
                            <a:schemeClr val="tx2"/>
                          </a:solidFill>
                        </a:rPr>
                        <a:t>$52.51</a:t>
                      </a:r>
                    </a:p>
                  </a:txBody>
                  <a:tcPr/>
                </a:tc>
                <a:tc>
                  <a:txBody>
                    <a:bodyPr/>
                    <a:lstStyle/>
                    <a:p>
                      <a:pPr algn="r"/>
                      <a:r>
                        <a:rPr lang="en-US" dirty="0">
                          <a:solidFill>
                            <a:schemeClr val="tx2"/>
                          </a:solidFill>
                        </a:rPr>
                        <a:t>2.35</a:t>
                      </a:r>
                    </a:p>
                  </a:txBody>
                  <a:tcPr/>
                </a:tc>
                <a:tc>
                  <a:txBody>
                    <a:bodyPr/>
                    <a:lstStyle/>
                    <a:p>
                      <a:pPr algn="r"/>
                      <a:r>
                        <a:rPr lang="en-US" dirty="0">
                          <a:solidFill>
                            <a:schemeClr val="tx2"/>
                          </a:solidFill>
                        </a:rPr>
                        <a:t>27.59%</a:t>
                      </a:r>
                    </a:p>
                  </a:txBody>
                  <a:tcPr/>
                </a:tc>
                <a:extLst>
                  <a:ext uri="{0D108BD9-81ED-4DB2-BD59-A6C34878D82A}">
                    <a16:rowId xmlns:a16="http://schemas.microsoft.com/office/drawing/2014/main" val="1877313958"/>
                  </a:ext>
                </a:extLst>
              </a:tr>
              <a:tr h="370840">
                <a:tc>
                  <a:txBody>
                    <a:bodyPr/>
                    <a:lstStyle/>
                    <a:p>
                      <a:pPr algn="ctr"/>
                      <a:r>
                        <a:rPr lang="en-US" dirty="0">
                          <a:solidFill>
                            <a:schemeClr val="tx2"/>
                          </a:solidFill>
                        </a:rPr>
                        <a:t>5</a:t>
                      </a:r>
                    </a:p>
                  </a:txBody>
                  <a:tcPr/>
                </a:tc>
                <a:tc>
                  <a:txBody>
                    <a:bodyPr/>
                    <a:lstStyle/>
                    <a:p>
                      <a:pPr algn="r"/>
                      <a:r>
                        <a:rPr lang="en-US" dirty="0">
                          <a:solidFill>
                            <a:schemeClr val="tx2"/>
                          </a:solidFill>
                        </a:rPr>
                        <a:t>48,201</a:t>
                      </a:r>
                    </a:p>
                  </a:txBody>
                  <a:tcPr/>
                </a:tc>
                <a:tc>
                  <a:txBody>
                    <a:bodyPr/>
                    <a:lstStyle/>
                    <a:p>
                      <a:pPr algn="r"/>
                      <a:r>
                        <a:rPr lang="en-US" dirty="0">
                          <a:solidFill>
                            <a:schemeClr val="tx2"/>
                          </a:solidFill>
                        </a:rPr>
                        <a:t>885</a:t>
                      </a:r>
                    </a:p>
                  </a:txBody>
                  <a:tcPr/>
                </a:tc>
                <a:tc>
                  <a:txBody>
                    <a:bodyPr/>
                    <a:lstStyle/>
                    <a:p>
                      <a:pPr algn="r"/>
                      <a:r>
                        <a:rPr lang="en-US" dirty="0">
                          <a:solidFill>
                            <a:schemeClr val="tx2"/>
                          </a:solidFill>
                        </a:rPr>
                        <a:t>1.40</a:t>
                      </a:r>
                    </a:p>
                  </a:txBody>
                  <a:tcPr/>
                </a:tc>
                <a:tc>
                  <a:txBody>
                    <a:bodyPr/>
                    <a:lstStyle/>
                    <a:p>
                      <a:pPr algn="r"/>
                      <a:r>
                        <a:rPr lang="en-US" dirty="0">
                          <a:solidFill>
                            <a:schemeClr val="tx2"/>
                          </a:solidFill>
                        </a:rPr>
                        <a:t>$104.40</a:t>
                      </a:r>
                    </a:p>
                  </a:txBody>
                  <a:tcPr/>
                </a:tc>
                <a:tc>
                  <a:txBody>
                    <a:bodyPr/>
                    <a:lstStyle/>
                    <a:p>
                      <a:pPr algn="r"/>
                      <a:r>
                        <a:rPr lang="en-US" dirty="0">
                          <a:solidFill>
                            <a:schemeClr val="tx2"/>
                          </a:solidFill>
                        </a:rPr>
                        <a:t>2.8</a:t>
                      </a:r>
                    </a:p>
                  </a:txBody>
                  <a:tcPr/>
                </a:tc>
                <a:tc>
                  <a:txBody>
                    <a:bodyPr/>
                    <a:lstStyle/>
                    <a:p>
                      <a:pPr algn="r"/>
                      <a:r>
                        <a:rPr lang="en-US" dirty="0">
                          <a:solidFill>
                            <a:schemeClr val="tx2"/>
                          </a:solidFill>
                        </a:rPr>
                        <a:t>$75.44</a:t>
                      </a:r>
                    </a:p>
                  </a:txBody>
                  <a:tcPr/>
                </a:tc>
                <a:tc>
                  <a:txBody>
                    <a:bodyPr/>
                    <a:lstStyle/>
                    <a:p>
                      <a:pPr algn="r"/>
                      <a:r>
                        <a:rPr lang="en-US" dirty="0">
                          <a:solidFill>
                            <a:schemeClr val="tx2"/>
                          </a:solidFill>
                        </a:rPr>
                        <a:t>2.01</a:t>
                      </a:r>
                    </a:p>
                  </a:txBody>
                  <a:tcPr/>
                </a:tc>
                <a:tc>
                  <a:txBody>
                    <a:bodyPr/>
                    <a:lstStyle/>
                    <a:p>
                      <a:pPr algn="r"/>
                      <a:r>
                        <a:rPr lang="en-US" dirty="0">
                          <a:solidFill>
                            <a:schemeClr val="tx2"/>
                          </a:solidFill>
                        </a:rPr>
                        <a:t>30.53%</a:t>
                      </a:r>
                    </a:p>
                  </a:txBody>
                  <a:tcPr/>
                </a:tc>
                <a:extLst>
                  <a:ext uri="{0D108BD9-81ED-4DB2-BD59-A6C34878D82A}">
                    <a16:rowId xmlns:a16="http://schemas.microsoft.com/office/drawing/2014/main" val="2070844145"/>
                  </a:ext>
                </a:extLst>
              </a:tr>
              <a:tr h="370840">
                <a:tc>
                  <a:txBody>
                    <a:bodyPr/>
                    <a:lstStyle/>
                    <a:p>
                      <a:pPr algn="ctr"/>
                      <a:r>
                        <a:rPr lang="en-US" dirty="0">
                          <a:solidFill>
                            <a:schemeClr val="tx2"/>
                          </a:solidFill>
                        </a:rPr>
                        <a:t>6</a:t>
                      </a:r>
                    </a:p>
                  </a:txBody>
                  <a:tcPr/>
                </a:tc>
                <a:tc>
                  <a:txBody>
                    <a:bodyPr/>
                    <a:lstStyle/>
                    <a:p>
                      <a:pPr algn="r"/>
                      <a:r>
                        <a:rPr lang="en-US" dirty="0">
                          <a:solidFill>
                            <a:schemeClr val="tx2"/>
                          </a:solidFill>
                        </a:rPr>
                        <a:t>50,506</a:t>
                      </a:r>
                    </a:p>
                  </a:txBody>
                  <a:tcPr/>
                </a:tc>
                <a:tc>
                  <a:txBody>
                    <a:bodyPr/>
                    <a:lstStyle/>
                    <a:p>
                      <a:pPr algn="r"/>
                      <a:r>
                        <a:rPr lang="en-US" dirty="0">
                          <a:solidFill>
                            <a:schemeClr val="tx2"/>
                          </a:solidFill>
                        </a:rPr>
                        <a:t>880</a:t>
                      </a:r>
                    </a:p>
                  </a:txBody>
                  <a:tcPr/>
                </a:tc>
                <a:tc>
                  <a:txBody>
                    <a:bodyPr/>
                    <a:lstStyle/>
                    <a:p>
                      <a:pPr algn="r"/>
                      <a:r>
                        <a:rPr lang="en-US" dirty="0">
                          <a:solidFill>
                            <a:schemeClr val="tx2"/>
                          </a:solidFill>
                        </a:rPr>
                        <a:t>1.48</a:t>
                      </a:r>
                    </a:p>
                  </a:txBody>
                  <a:tcPr/>
                </a:tc>
                <a:tc>
                  <a:txBody>
                    <a:bodyPr/>
                    <a:lstStyle/>
                    <a:p>
                      <a:pPr algn="r"/>
                      <a:r>
                        <a:rPr lang="en-US" dirty="0">
                          <a:solidFill>
                            <a:schemeClr val="tx2"/>
                          </a:solidFill>
                        </a:rPr>
                        <a:t>$71.61</a:t>
                      </a:r>
                    </a:p>
                  </a:txBody>
                  <a:tcPr/>
                </a:tc>
                <a:tc>
                  <a:txBody>
                    <a:bodyPr/>
                    <a:lstStyle/>
                    <a:p>
                      <a:pPr algn="r"/>
                      <a:r>
                        <a:rPr lang="en-US" dirty="0">
                          <a:solidFill>
                            <a:schemeClr val="tx2"/>
                          </a:solidFill>
                        </a:rPr>
                        <a:t>3.5</a:t>
                      </a:r>
                    </a:p>
                  </a:txBody>
                  <a:tcPr/>
                </a:tc>
                <a:tc>
                  <a:txBody>
                    <a:bodyPr/>
                    <a:lstStyle/>
                    <a:p>
                      <a:pPr algn="r"/>
                      <a:r>
                        <a:rPr lang="en-US" dirty="0">
                          <a:solidFill>
                            <a:schemeClr val="tx2"/>
                          </a:solidFill>
                        </a:rPr>
                        <a:t>$51.01</a:t>
                      </a:r>
                    </a:p>
                  </a:txBody>
                  <a:tcPr/>
                </a:tc>
                <a:tc>
                  <a:txBody>
                    <a:bodyPr/>
                    <a:lstStyle/>
                    <a:p>
                      <a:pPr algn="r"/>
                      <a:r>
                        <a:rPr lang="en-US" dirty="0">
                          <a:solidFill>
                            <a:schemeClr val="tx2"/>
                          </a:solidFill>
                        </a:rPr>
                        <a:t>2.56</a:t>
                      </a:r>
                    </a:p>
                  </a:txBody>
                  <a:tcPr/>
                </a:tc>
                <a:tc>
                  <a:txBody>
                    <a:bodyPr/>
                    <a:lstStyle/>
                    <a:p>
                      <a:pPr algn="r"/>
                      <a:r>
                        <a:rPr lang="en-US" dirty="0">
                          <a:solidFill>
                            <a:schemeClr val="tx2"/>
                          </a:solidFill>
                        </a:rPr>
                        <a:t>33.96%</a:t>
                      </a:r>
                    </a:p>
                  </a:txBody>
                  <a:tcPr/>
                </a:tc>
                <a:extLst>
                  <a:ext uri="{0D108BD9-81ED-4DB2-BD59-A6C34878D82A}">
                    <a16:rowId xmlns:a16="http://schemas.microsoft.com/office/drawing/2014/main" val="3483140472"/>
                  </a:ext>
                </a:extLst>
              </a:tr>
              <a:tr h="370840">
                <a:tc>
                  <a:txBody>
                    <a:bodyPr/>
                    <a:lstStyle/>
                    <a:p>
                      <a:pPr algn="ctr"/>
                      <a:r>
                        <a:rPr lang="en-US" dirty="0">
                          <a:solidFill>
                            <a:schemeClr val="tx2"/>
                          </a:solidFill>
                        </a:rPr>
                        <a:t>7</a:t>
                      </a:r>
                    </a:p>
                  </a:txBody>
                  <a:tcPr/>
                </a:tc>
                <a:tc>
                  <a:txBody>
                    <a:bodyPr/>
                    <a:lstStyle/>
                    <a:p>
                      <a:pPr algn="r"/>
                      <a:r>
                        <a:rPr lang="en-US" dirty="0">
                          <a:solidFill>
                            <a:schemeClr val="tx2"/>
                          </a:solidFill>
                        </a:rPr>
                        <a:t>41,981</a:t>
                      </a:r>
                    </a:p>
                  </a:txBody>
                  <a:tcPr/>
                </a:tc>
                <a:tc>
                  <a:txBody>
                    <a:bodyPr/>
                    <a:lstStyle/>
                    <a:p>
                      <a:pPr algn="r"/>
                      <a:r>
                        <a:rPr lang="en-US" dirty="0">
                          <a:solidFill>
                            <a:schemeClr val="tx2"/>
                          </a:solidFill>
                        </a:rPr>
                        <a:t>944</a:t>
                      </a:r>
                    </a:p>
                  </a:txBody>
                  <a:tcPr/>
                </a:tc>
                <a:tc>
                  <a:txBody>
                    <a:bodyPr/>
                    <a:lstStyle/>
                    <a:p>
                      <a:pPr algn="r"/>
                      <a:r>
                        <a:rPr lang="en-US" dirty="0">
                          <a:solidFill>
                            <a:schemeClr val="tx2"/>
                          </a:solidFill>
                        </a:rPr>
                        <a:t>1.28</a:t>
                      </a:r>
                    </a:p>
                  </a:txBody>
                  <a:tcPr/>
                </a:tc>
                <a:tc>
                  <a:txBody>
                    <a:bodyPr/>
                    <a:lstStyle/>
                    <a:p>
                      <a:pPr algn="r"/>
                      <a:r>
                        <a:rPr lang="en-US" dirty="0">
                          <a:solidFill>
                            <a:schemeClr val="tx2"/>
                          </a:solidFill>
                        </a:rPr>
                        <a:t>$85.22</a:t>
                      </a:r>
                    </a:p>
                  </a:txBody>
                  <a:tcPr/>
                </a:tc>
                <a:tc>
                  <a:txBody>
                    <a:bodyPr/>
                    <a:lstStyle/>
                    <a:p>
                      <a:pPr algn="r"/>
                      <a:r>
                        <a:rPr lang="en-US" dirty="0">
                          <a:solidFill>
                            <a:schemeClr val="tx2"/>
                          </a:solidFill>
                        </a:rPr>
                        <a:t>2.7</a:t>
                      </a:r>
                    </a:p>
                  </a:txBody>
                  <a:tcPr/>
                </a:tc>
                <a:tc>
                  <a:txBody>
                    <a:bodyPr/>
                    <a:lstStyle/>
                    <a:p>
                      <a:pPr algn="r"/>
                      <a:r>
                        <a:rPr lang="en-US" dirty="0">
                          <a:solidFill>
                            <a:schemeClr val="tx2"/>
                          </a:solidFill>
                        </a:rPr>
                        <a:t>$68.85</a:t>
                      </a:r>
                    </a:p>
                  </a:txBody>
                  <a:tcPr/>
                </a:tc>
                <a:tc>
                  <a:txBody>
                    <a:bodyPr/>
                    <a:lstStyle/>
                    <a:p>
                      <a:pPr algn="r"/>
                      <a:r>
                        <a:rPr lang="en-US" dirty="0">
                          <a:solidFill>
                            <a:schemeClr val="tx2"/>
                          </a:solidFill>
                        </a:rPr>
                        <a:t>2.17</a:t>
                      </a:r>
                    </a:p>
                  </a:txBody>
                  <a:tcPr/>
                </a:tc>
                <a:tc>
                  <a:txBody>
                    <a:bodyPr/>
                    <a:lstStyle/>
                    <a:p>
                      <a:pPr algn="r"/>
                      <a:r>
                        <a:rPr lang="en-US" dirty="0">
                          <a:solidFill>
                            <a:schemeClr val="tx2"/>
                          </a:solidFill>
                        </a:rPr>
                        <a:t>31.07%</a:t>
                      </a:r>
                    </a:p>
                  </a:txBody>
                  <a:tcPr/>
                </a:tc>
                <a:extLst>
                  <a:ext uri="{0D108BD9-81ED-4DB2-BD59-A6C34878D82A}">
                    <a16:rowId xmlns:a16="http://schemas.microsoft.com/office/drawing/2014/main" val="73840488"/>
                  </a:ext>
                </a:extLst>
              </a:tr>
            </a:tbl>
          </a:graphicData>
        </a:graphic>
      </p:graphicFrame>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Average Purchase Behavior by Cluster</a:t>
            </a:r>
          </a:p>
        </p:txBody>
      </p:sp>
    </p:spTree>
    <p:extLst>
      <p:ext uri="{BB962C8B-B14F-4D97-AF65-F5344CB8AC3E}">
        <p14:creationId xmlns:p14="http://schemas.microsoft.com/office/powerpoint/2010/main" val="2943431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35</a:t>
            </a:fld>
            <a:endParaRPr lang="en-US" dirty="0"/>
          </a:p>
        </p:txBody>
      </p:sp>
      <p:graphicFrame>
        <p:nvGraphicFramePr>
          <p:cNvPr id="4" name="Content Placeholder 3">
            <a:extLst>
              <a:ext uri="{FF2B5EF4-FFF2-40B4-BE49-F238E27FC236}">
                <a16:creationId xmlns:a16="http://schemas.microsoft.com/office/drawing/2014/main" id="{34FDC845-9D1D-4B69-820F-BF20D1412988}"/>
              </a:ext>
            </a:extLst>
          </p:cNvPr>
          <p:cNvGraphicFramePr>
            <a:graphicFrameLocks noGrp="1"/>
          </p:cNvGraphicFramePr>
          <p:nvPr>
            <p:ph sz="half" idx="1"/>
            <p:extLst>
              <p:ext uri="{D42A27DB-BD31-4B8C-83A1-F6EECF244321}">
                <p14:modId xmlns:p14="http://schemas.microsoft.com/office/powerpoint/2010/main" val="3100205955"/>
              </p:ext>
            </p:extLst>
          </p:nvPr>
        </p:nvGraphicFramePr>
        <p:xfrm>
          <a:off x="835570" y="2111834"/>
          <a:ext cx="10515600" cy="360680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2315079753"/>
                    </a:ext>
                  </a:extLst>
                </a:gridCol>
                <a:gridCol w="1472184">
                  <a:extLst>
                    <a:ext uri="{9D8B030D-6E8A-4147-A177-3AD203B41FA5}">
                      <a16:colId xmlns:a16="http://schemas.microsoft.com/office/drawing/2014/main" val="1241292609"/>
                    </a:ext>
                  </a:extLst>
                </a:gridCol>
                <a:gridCol w="1156716">
                  <a:extLst>
                    <a:ext uri="{9D8B030D-6E8A-4147-A177-3AD203B41FA5}">
                      <a16:colId xmlns:a16="http://schemas.microsoft.com/office/drawing/2014/main" val="360409587"/>
                    </a:ext>
                  </a:extLst>
                </a:gridCol>
                <a:gridCol w="1367028">
                  <a:extLst>
                    <a:ext uri="{9D8B030D-6E8A-4147-A177-3AD203B41FA5}">
                      <a16:colId xmlns:a16="http://schemas.microsoft.com/office/drawing/2014/main" val="2535580353"/>
                    </a:ext>
                  </a:extLst>
                </a:gridCol>
                <a:gridCol w="1367028">
                  <a:extLst>
                    <a:ext uri="{9D8B030D-6E8A-4147-A177-3AD203B41FA5}">
                      <a16:colId xmlns:a16="http://schemas.microsoft.com/office/drawing/2014/main" val="1381217230"/>
                    </a:ext>
                  </a:extLst>
                </a:gridCol>
                <a:gridCol w="1367028">
                  <a:extLst>
                    <a:ext uri="{9D8B030D-6E8A-4147-A177-3AD203B41FA5}">
                      <a16:colId xmlns:a16="http://schemas.microsoft.com/office/drawing/2014/main" val="2614034804"/>
                    </a:ext>
                  </a:extLst>
                </a:gridCol>
                <a:gridCol w="1367028">
                  <a:extLst>
                    <a:ext uri="{9D8B030D-6E8A-4147-A177-3AD203B41FA5}">
                      <a16:colId xmlns:a16="http://schemas.microsoft.com/office/drawing/2014/main" val="1979454722"/>
                    </a:ext>
                  </a:extLst>
                </a:gridCol>
                <a:gridCol w="1367028">
                  <a:extLst>
                    <a:ext uri="{9D8B030D-6E8A-4147-A177-3AD203B41FA5}">
                      <a16:colId xmlns:a16="http://schemas.microsoft.com/office/drawing/2014/main" val="4144698989"/>
                    </a:ext>
                  </a:extLst>
                </a:gridCol>
              </a:tblGrid>
              <a:tr h="370840">
                <a:tc>
                  <a:txBody>
                    <a:bodyPr/>
                    <a:lstStyle/>
                    <a:p>
                      <a:pPr algn="ctr"/>
                      <a:r>
                        <a:rPr lang="en-US" dirty="0"/>
                        <a:t>Cluster #</a:t>
                      </a:r>
                    </a:p>
                  </a:txBody>
                  <a:tcPr anchor="ctr"/>
                </a:tc>
                <a:tc>
                  <a:txBody>
                    <a:bodyPr/>
                    <a:lstStyle/>
                    <a:p>
                      <a:pPr algn="ctr"/>
                      <a:r>
                        <a:rPr lang="en-US" dirty="0"/>
                        <a:t># of Subscribers</a:t>
                      </a:r>
                    </a:p>
                  </a:txBody>
                  <a:tcPr anchor="ctr"/>
                </a:tc>
                <a:tc>
                  <a:txBody>
                    <a:bodyPr/>
                    <a:lstStyle/>
                    <a:p>
                      <a:pPr algn="ctr"/>
                      <a:r>
                        <a:rPr lang="en-US" dirty="0"/>
                        <a:t>Men’s Reg</a:t>
                      </a:r>
                    </a:p>
                  </a:txBody>
                  <a:tcPr anchor="ctr"/>
                </a:tc>
                <a:tc>
                  <a:txBody>
                    <a:bodyPr/>
                    <a:lstStyle/>
                    <a:p>
                      <a:pPr algn="ctr"/>
                      <a:r>
                        <a:rPr lang="en-US" dirty="0"/>
                        <a:t>Not Men’s Reg</a:t>
                      </a:r>
                    </a:p>
                  </a:txBody>
                  <a:tcPr anchor="ctr"/>
                </a:tc>
                <a:tc>
                  <a:txBody>
                    <a:bodyPr/>
                    <a:lstStyle/>
                    <a:p>
                      <a:pPr algn="ctr"/>
                      <a:r>
                        <a:rPr lang="en-US" dirty="0"/>
                        <a:t>PD Men</a:t>
                      </a:r>
                    </a:p>
                  </a:txBody>
                  <a:tcPr anchor="ctr"/>
                </a:tc>
                <a:tc>
                  <a:txBody>
                    <a:bodyPr/>
                    <a:lstStyle/>
                    <a:p>
                      <a:pPr algn="ctr"/>
                      <a:r>
                        <a:rPr lang="en-US" dirty="0"/>
                        <a:t>PD Not Men</a:t>
                      </a:r>
                    </a:p>
                  </a:txBody>
                  <a:tcPr anchor="ctr"/>
                </a:tc>
                <a:tc>
                  <a:txBody>
                    <a:bodyPr/>
                    <a:lstStyle/>
                    <a:p>
                      <a:pPr algn="ctr"/>
                      <a:r>
                        <a:rPr lang="en-US" dirty="0"/>
                        <a:t>Category Jeans etc.</a:t>
                      </a:r>
                    </a:p>
                  </a:txBody>
                  <a:tcPr anchor="ctr"/>
                </a:tc>
                <a:tc>
                  <a:txBody>
                    <a:bodyPr/>
                    <a:lstStyle/>
                    <a:p>
                      <a:pPr algn="ctr"/>
                      <a:r>
                        <a:rPr lang="en-US" dirty="0"/>
                        <a:t>Category Other</a:t>
                      </a:r>
                    </a:p>
                  </a:txBody>
                  <a:tcPr anchor="ctr"/>
                </a:tc>
                <a:extLst>
                  <a:ext uri="{0D108BD9-81ED-4DB2-BD59-A6C34878D82A}">
                    <a16:rowId xmlns:a16="http://schemas.microsoft.com/office/drawing/2014/main" val="3532841593"/>
                  </a:ext>
                </a:extLst>
              </a:tr>
              <a:tr h="370840">
                <a:tc>
                  <a:txBody>
                    <a:bodyPr/>
                    <a:lstStyle/>
                    <a:p>
                      <a:pPr algn="ctr"/>
                      <a:r>
                        <a:rPr lang="en-US" dirty="0">
                          <a:solidFill>
                            <a:schemeClr val="tx2"/>
                          </a:solidFill>
                        </a:rPr>
                        <a:t>0</a:t>
                      </a:r>
                    </a:p>
                  </a:txBody>
                  <a:tcPr/>
                </a:tc>
                <a:tc>
                  <a:txBody>
                    <a:bodyPr/>
                    <a:lstStyle/>
                    <a:p>
                      <a:pPr algn="r"/>
                      <a:r>
                        <a:rPr lang="en-US" dirty="0">
                          <a:solidFill>
                            <a:schemeClr val="tx2"/>
                          </a:solidFill>
                        </a:rPr>
                        <a:t>42,185</a:t>
                      </a:r>
                    </a:p>
                  </a:txBody>
                  <a:tcPr/>
                </a:tc>
                <a:tc>
                  <a:txBody>
                    <a:bodyPr/>
                    <a:lstStyle/>
                    <a:p>
                      <a:pPr marL="0" algn="r" defTabSz="914400" rtl="0" eaLnBrk="1" latinLnBrk="0" hangingPunct="1"/>
                      <a:r>
                        <a:rPr lang="en-US" sz="1800" kern="1200" dirty="0">
                          <a:solidFill>
                            <a:schemeClr val="tx2"/>
                          </a:solidFill>
                          <a:latin typeface="+mn-lt"/>
                          <a:ea typeface="+mn-ea"/>
                          <a:cs typeface="+mn-cs"/>
                        </a:rPr>
                        <a:t>79.93%</a:t>
                      </a:r>
                    </a:p>
                  </a:txBody>
                  <a:tcPr/>
                </a:tc>
                <a:tc>
                  <a:txBody>
                    <a:bodyPr/>
                    <a:lstStyle/>
                    <a:p>
                      <a:pPr algn="r"/>
                      <a:r>
                        <a:rPr lang="en-US" dirty="0">
                          <a:solidFill>
                            <a:schemeClr val="tx2"/>
                          </a:solidFill>
                        </a:rPr>
                        <a:t>20.07%</a:t>
                      </a:r>
                    </a:p>
                  </a:txBody>
                  <a:tcPr/>
                </a:tc>
                <a:tc>
                  <a:txBody>
                    <a:bodyPr/>
                    <a:lstStyle/>
                    <a:p>
                      <a:pPr algn="r"/>
                      <a:r>
                        <a:rPr lang="en-US" dirty="0">
                          <a:solidFill>
                            <a:schemeClr val="tx2"/>
                          </a:solidFill>
                        </a:rPr>
                        <a:t>98.77%</a:t>
                      </a:r>
                    </a:p>
                  </a:txBody>
                  <a:tcPr/>
                </a:tc>
                <a:tc>
                  <a:txBody>
                    <a:bodyPr/>
                    <a:lstStyle/>
                    <a:p>
                      <a:pPr algn="r"/>
                      <a:r>
                        <a:rPr lang="en-US" dirty="0">
                          <a:solidFill>
                            <a:schemeClr val="tx2"/>
                          </a:solidFill>
                        </a:rPr>
                        <a:t>1.23%</a:t>
                      </a:r>
                    </a:p>
                  </a:txBody>
                  <a:tcPr/>
                </a:tc>
                <a:tc>
                  <a:txBody>
                    <a:bodyPr/>
                    <a:lstStyle/>
                    <a:p>
                      <a:pPr algn="r"/>
                      <a:r>
                        <a:rPr lang="en-US" dirty="0">
                          <a:solidFill>
                            <a:schemeClr val="tx2"/>
                          </a:solidFill>
                        </a:rPr>
                        <a:t>95.01%</a:t>
                      </a:r>
                    </a:p>
                  </a:txBody>
                  <a:tcPr/>
                </a:tc>
                <a:tc>
                  <a:txBody>
                    <a:bodyPr/>
                    <a:lstStyle/>
                    <a:p>
                      <a:pPr algn="r"/>
                      <a:r>
                        <a:rPr lang="en-US" dirty="0">
                          <a:solidFill>
                            <a:schemeClr val="tx2"/>
                          </a:solidFill>
                        </a:rPr>
                        <a:t>4.99%</a:t>
                      </a:r>
                    </a:p>
                  </a:txBody>
                  <a:tcPr/>
                </a:tc>
                <a:extLst>
                  <a:ext uri="{0D108BD9-81ED-4DB2-BD59-A6C34878D82A}">
                    <a16:rowId xmlns:a16="http://schemas.microsoft.com/office/drawing/2014/main" val="618179071"/>
                  </a:ext>
                </a:extLst>
              </a:tr>
              <a:tr h="370840">
                <a:tc>
                  <a:txBody>
                    <a:bodyPr/>
                    <a:lstStyle/>
                    <a:p>
                      <a:pPr algn="ctr"/>
                      <a:r>
                        <a:rPr lang="en-US" dirty="0">
                          <a:solidFill>
                            <a:schemeClr val="tx2"/>
                          </a:solidFill>
                        </a:rPr>
                        <a:t>1</a:t>
                      </a:r>
                    </a:p>
                  </a:txBody>
                  <a:tcPr/>
                </a:tc>
                <a:tc>
                  <a:txBody>
                    <a:bodyPr/>
                    <a:lstStyle/>
                    <a:p>
                      <a:pPr algn="r"/>
                      <a:r>
                        <a:rPr lang="en-US" dirty="0">
                          <a:solidFill>
                            <a:schemeClr val="tx2"/>
                          </a:solidFill>
                        </a:rPr>
                        <a:t>61,480</a:t>
                      </a:r>
                    </a:p>
                  </a:txBody>
                  <a:tcPr/>
                </a:tc>
                <a:tc>
                  <a:txBody>
                    <a:bodyPr/>
                    <a:lstStyle/>
                    <a:p>
                      <a:pPr marL="0" algn="r" defTabSz="914400" rtl="0" eaLnBrk="1" latinLnBrk="0" hangingPunct="1"/>
                      <a:r>
                        <a:rPr lang="en-US" sz="1800" kern="1200" dirty="0">
                          <a:solidFill>
                            <a:schemeClr val="tx2"/>
                          </a:solidFill>
                          <a:latin typeface="+mn-lt"/>
                          <a:ea typeface="+mn-ea"/>
                          <a:cs typeface="+mn-cs"/>
                        </a:rPr>
                        <a:t>69.57%</a:t>
                      </a:r>
                    </a:p>
                  </a:txBody>
                  <a:tcPr/>
                </a:tc>
                <a:tc>
                  <a:txBody>
                    <a:bodyPr/>
                    <a:lstStyle/>
                    <a:p>
                      <a:pPr algn="r"/>
                      <a:r>
                        <a:rPr lang="en-US" dirty="0">
                          <a:solidFill>
                            <a:schemeClr val="tx2"/>
                          </a:solidFill>
                        </a:rPr>
                        <a:t>30.43%</a:t>
                      </a:r>
                    </a:p>
                  </a:txBody>
                  <a:tcPr/>
                </a:tc>
                <a:tc>
                  <a:txBody>
                    <a:bodyPr/>
                    <a:lstStyle/>
                    <a:p>
                      <a:pPr algn="r"/>
                      <a:r>
                        <a:rPr lang="en-US" dirty="0">
                          <a:solidFill>
                            <a:schemeClr val="tx2"/>
                          </a:solidFill>
                        </a:rPr>
                        <a:t>99.60%</a:t>
                      </a:r>
                    </a:p>
                  </a:txBody>
                  <a:tcPr/>
                </a:tc>
                <a:tc>
                  <a:txBody>
                    <a:bodyPr/>
                    <a:lstStyle/>
                    <a:p>
                      <a:pPr algn="r"/>
                      <a:r>
                        <a:rPr lang="en-US" dirty="0">
                          <a:solidFill>
                            <a:schemeClr val="tx2"/>
                          </a:solidFill>
                        </a:rPr>
                        <a:t>0.40%</a:t>
                      </a:r>
                    </a:p>
                  </a:txBody>
                  <a:tcPr/>
                </a:tc>
                <a:tc>
                  <a:txBody>
                    <a:bodyPr/>
                    <a:lstStyle/>
                    <a:p>
                      <a:pPr algn="r"/>
                      <a:r>
                        <a:rPr lang="en-US" dirty="0">
                          <a:solidFill>
                            <a:schemeClr val="tx2"/>
                          </a:solidFill>
                        </a:rPr>
                        <a:t>98.21%</a:t>
                      </a:r>
                    </a:p>
                  </a:txBody>
                  <a:tcPr/>
                </a:tc>
                <a:tc>
                  <a:txBody>
                    <a:bodyPr/>
                    <a:lstStyle/>
                    <a:p>
                      <a:pPr algn="r"/>
                      <a:r>
                        <a:rPr lang="en-US" dirty="0">
                          <a:solidFill>
                            <a:schemeClr val="tx2"/>
                          </a:solidFill>
                        </a:rPr>
                        <a:t>1.79%</a:t>
                      </a:r>
                    </a:p>
                  </a:txBody>
                  <a:tcPr/>
                </a:tc>
                <a:extLst>
                  <a:ext uri="{0D108BD9-81ED-4DB2-BD59-A6C34878D82A}">
                    <a16:rowId xmlns:a16="http://schemas.microsoft.com/office/drawing/2014/main" val="1912848065"/>
                  </a:ext>
                </a:extLst>
              </a:tr>
              <a:tr h="370840">
                <a:tc>
                  <a:txBody>
                    <a:bodyPr/>
                    <a:lstStyle/>
                    <a:p>
                      <a:pPr algn="ctr"/>
                      <a:r>
                        <a:rPr lang="en-US" dirty="0">
                          <a:solidFill>
                            <a:schemeClr val="tx2"/>
                          </a:solidFill>
                        </a:rPr>
                        <a:t>2</a:t>
                      </a:r>
                    </a:p>
                  </a:txBody>
                  <a:tcPr/>
                </a:tc>
                <a:tc>
                  <a:txBody>
                    <a:bodyPr/>
                    <a:lstStyle/>
                    <a:p>
                      <a:pPr algn="r"/>
                      <a:r>
                        <a:rPr lang="en-US" dirty="0">
                          <a:solidFill>
                            <a:schemeClr val="tx2"/>
                          </a:solidFill>
                        </a:rPr>
                        <a:t>101,548</a:t>
                      </a:r>
                    </a:p>
                  </a:txBody>
                  <a:tcPr/>
                </a:tc>
                <a:tc>
                  <a:txBody>
                    <a:bodyPr/>
                    <a:lstStyle/>
                    <a:p>
                      <a:pPr algn="r"/>
                      <a:r>
                        <a:rPr lang="en-US" dirty="0">
                          <a:solidFill>
                            <a:schemeClr val="tx2"/>
                          </a:solidFill>
                        </a:rPr>
                        <a:t>88.96%</a:t>
                      </a:r>
                    </a:p>
                  </a:txBody>
                  <a:tcPr/>
                </a:tc>
                <a:tc>
                  <a:txBody>
                    <a:bodyPr/>
                    <a:lstStyle/>
                    <a:p>
                      <a:pPr algn="r"/>
                      <a:r>
                        <a:rPr lang="en-US" dirty="0">
                          <a:solidFill>
                            <a:schemeClr val="tx2"/>
                          </a:solidFill>
                        </a:rPr>
                        <a:t>11.04%</a:t>
                      </a:r>
                    </a:p>
                  </a:txBody>
                  <a:tcPr/>
                </a:tc>
                <a:tc>
                  <a:txBody>
                    <a:bodyPr/>
                    <a:lstStyle/>
                    <a:p>
                      <a:pPr algn="r"/>
                      <a:r>
                        <a:rPr lang="en-US" dirty="0">
                          <a:solidFill>
                            <a:schemeClr val="tx2"/>
                          </a:solidFill>
                        </a:rPr>
                        <a:t>99.26%</a:t>
                      </a:r>
                    </a:p>
                  </a:txBody>
                  <a:tcPr/>
                </a:tc>
                <a:tc>
                  <a:txBody>
                    <a:bodyPr/>
                    <a:lstStyle/>
                    <a:p>
                      <a:pPr algn="r"/>
                      <a:r>
                        <a:rPr lang="en-US" dirty="0">
                          <a:solidFill>
                            <a:schemeClr val="tx2"/>
                          </a:solidFill>
                        </a:rPr>
                        <a:t>0.74%</a:t>
                      </a:r>
                    </a:p>
                  </a:txBody>
                  <a:tcPr/>
                </a:tc>
                <a:tc>
                  <a:txBody>
                    <a:bodyPr/>
                    <a:lstStyle/>
                    <a:p>
                      <a:pPr algn="r"/>
                      <a:r>
                        <a:rPr lang="en-US" dirty="0">
                          <a:solidFill>
                            <a:schemeClr val="tx2"/>
                          </a:solidFill>
                        </a:rPr>
                        <a:t>97.82%</a:t>
                      </a:r>
                    </a:p>
                  </a:txBody>
                  <a:tcPr/>
                </a:tc>
                <a:tc>
                  <a:txBody>
                    <a:bodyPr/>
                    <a:lstStyle/>
                    <a:p>
                      <a:pPr algn="r"/>
                      <a:r>
                        <a:rPr lang="en-US" dirty="0">
                          <a:solidFill>
                            <a:schemeClr val="tx2"/>
                          </a:solidFill>
                        </a:rPr>
                        <a:t>2.18%</a:t>
                      </a:r>
                    </a:p>
                  </a:txBody>
                  <a:tcPr/>
                </a:tc>
                <a:extLst>
                  <a:ext uri="{0D108BD9-81ED-4DB2-BD59-A6C34878D82A}">
                    <a16:rowId xmlns:a16="http://schemas.microsoft.com/office/drawing/2014/main" val="4050914538"/>
                  </a:ext>
                </a:extLst>
              </a:tr>
              <a:tr h="370840">
                <a:tc>
                  <a:txBody>
                    <a:bodyPr/>
                    <a:lstStyle/>
                    <a:p>
                      <a:pPr algn="ctr"/>
                      <a:r>
                        <a:rPr lang="en-US" dirty="0">
                          <a:solidFill>
                            <a:schemeClr val="tx2"/>
                          </a:solidFill>
                        </a:rPr>
                        <a:t>3</a:t>
                      </a:r>
                    </a:p>
                  </a:txBody>
                  <a:tcPr/>
                </a:tc>
                <a:tc>
                  <a:txBody>
                    <a:bodyPr/>
                    <a:lstStyle/>
                    <a:p>
                      <a:pPr algn="r"/>
                      <a:r>
                        <a:rPr lang="en-US" dirty="0">
                          <a:solidFill>
                            <a:schemeClr val="tx2"/>
                          </a:solidFill>
                        </a:rPr>
                        <a:t>47,331</a:t>
                      </a:r>
                    </a:p>
                  </a:txBody>
                  <a:tcPr/>
                </a:tc>
                <a:tc>
                  <a:txBody>
                    <a:bodyPr/>
                    <a:lstStyle/>
                    <a:p>
                      <a:pPr algn="r"/>
                      <a:r>
                        <a:rPr lang="en-US" dirty="0">
                          <a:solidFill>
                            <a:schemeClr val="tx2"/>
                          </a:solidFill>
                        </a:rPr>
                        <a:t>74.82%</a:t>
                      </a:r>
                    </a:p>
                  </a:txBody>
                  <a:tcPr/>
                </a:tc>
                <a:tc>
                  <a:txBody>
                    <a:bodyPr/>
                    <a:lstStyle/>
                    <a:p>
                      <a:pPr algn="r"/>
                      <a:r>
                        <a:rPr lang="en-US" dirty="0">
                          <a:solidFill>
                            <a:schemeClr val="tx2"/>
                          </a:solidFill>
                        </a:rPr>
                        <a:t>25.18%</a:t>
                      </a:r>
                    </a:p>
                  </a:txBody>
                  <a:tcPr/>
                </a:tc>
                <a:tc>
                  <a:txBody>
                    <a:bodyPr/>
                    <a:lstStyle/>
                    <a:p>
                      <a:pPr algn="r"/>
                      <a:r>
                        <a:rPr lang="en-US" dirty="0">
                          <a:solidFill>
                            <a:schemeClr val="tx2"/>
                          </a:solidFill>
                        </a:rPr>
                        <a:t>95.88%</a:t>
                      </a:r>
                    </a:p>
                  </a:txBody>
                  <a:tcPr/>
                </a:tc>
                <a:tc>
                  <a:txBody>
                    <a:bodyPr/>
                    <a:lstStyle/>
                    <a:p>
                      <a:pPr algn="r"/>
                      <a:r>
                        <a:rPr lang="en-US" dirty="0">
                          <a:solidFill>
                            <a:schemeClr val="tx2"/>
                          </a:solidFill>
                        </a:rPr>
                        <a:t>4.12%</a:t>
                      </a:r>
                    </a:p>
                  </a:txBody>
                  <a:tcPr/>
                </a:tc>
                <a:tc>
                  <a:txBody>
                    <a:bodyPr/>
                    <a:lstStyle/>
                    <a:p>
                      <a:pPr algn="r"/>
                      <a:r>
                        <a:rPr lang="en-US" dirty="0">
                          <a:solidFill>
                            <a:schemeClr val="tx2"/>
                          </a:solidFill>
                        </a:rPr>
                        <a:t>89.01%</a:t>
                      </a:r>
                    </a:p>
                  </a:txBody>
                  <a:tcPr/>
                </a:tc>
                <a:tc>
                  <a:txBody>
                    <a:bodyPr/>
                    <a:lstStyle/>
                    <a:p>
                      <a:pPr algn="r"/>
                      <a:r>
                        <a:rPr lang="en-US" dirty="0">
                          <a:solidFill>
                            <a:schemeClr val="tx2"/>
                          </a:solidFill>
                        </a:rPr>
                        <a:t>10.99%</a:t>
                      </a:r>
                    </a:p>
                  </a:txBody>
                  <a:tcPr/>
                </a:tc>
                <a:extLst>
                  <a:ext uri="{0D108BD9-81ED-4DB2-BD59-A6C34878D82A}">
                    <a16:rowId xmlns:a16="http://schemas.microsoft.com/office/drawing/2014/main" val="3159962793"/>
                  </a:ext>
                </a:extLst>
              </a:tr>
              <a:tr h="370840">
                <a:tc>
                  <a:txBody>
                    <a:bodyPr/>
                    <a:lstStyle/>
                    <a:p>
                      <a:pPr algn="ctr"/>
                      <a:r>
                        <a:rPr lang="en-US" dirty="0">
                          <a:solidFill>
                            <a:schemeClr val="tx2"/>
                          </a:solidFill>
                        </a:rPr>
                        <a:t>4</a:t>
                      </a:r>
                    </a:p>
                  </a:txBody>
                  <a:tcPr/>
                </a:tc>
                <a:tc>
                  <a:txBody>
                    <a:bodyPr/>
                    <a:lstStyle/>
                    <a:p>
                      <a:pPr algn="r"/>
                      <a:r>
                        <a:rPr lang="en-US" dirty="0">
                          <a:solidFill>
                            <a:schemeClr val="tx2"/>
                          </a:solidFill>
                        </a:rPr>
                        <a:t>78,145</a:t>
                      </a:r>
                    </a:p>
                  </a:txBody>
                  <a:tcPr/>
                </a:tc>
                <a:tc>
                  <a:txBody>
                    <a:bodyPr/>
                    <a:lstStyle/>
                    <a:p>
                      <a:pPr algn="r"/>
                      <a:r>
                        <a:rPr lang="en-US" dirty="0">
                          <a:solidFill>
                            <a:schemeClr val="tx2"/>
                          </a:solidFill>
                        </a:rPr>
                        <a:t>83.97%</a:t>
                      </a:r>
                    </a:p>
                  </a:txBody>
                  <a:tcPr/>
                </a:tc>
                <a:tc>
                  <a:txBody>
                    <a:bodyPr/>
                    <a:lstStyle/>
                    <a:p>
                      <a:pPr algn="r"/>
                      <a:r>
                        <a:rPr lang="en-US" dirty="0">
                          <a:solidFill>
                            <a:schemeClr val="tx2"/>
                          </a:solidFill>
                        </a:rPr>
                        <a:t>16.03%</a:t>
                      </a:r>
                    </a:p>
                  </a:txBody>
                  <a:tcPr/>
                </a:tc>
                <a:tc>
                  <a:txBody>
                    <a:bodyPr/>
                    <a:lstStyle/>
                    <a:p>
                      <a:pPr algn="r"/>
                      <a:r>
                        <a:rPr lang="en-US" dirty="0">
                          <a:solidFill>
                            <a:schemeClr val="tx2"/>
                          </a:solidFill>
                        </a:rPr>
                        <a:t>99.70%</a:t>
                      </a:r>
                    </a:p>
                  </a:txBody>
                  <a:tcPr/>
                </a:tc>
                <a:tc>
                  <a:txBody>
                    <a:bodyPr/>
                    <a:lstStyle/>
                    <a:p>
                      <a:pPr algn="r"/>
                      <a:r>
                        <a:rPr lang="en-US" dirty="0">
                          <a:solidFill>
                            <a:schemeClr val="tx2"/>
                          </a:solidFill>
                        </a:rPr>
                        <a:t>0.30%</a:t>
                      </a:r>
                    </a:p>
                  </a:txBody>
                  <a:tcPr/>
                </a:tc>
                <a:tc>
                  <a:txBody>
                    <a:bodyPr/>
                    <a:lstStyle/>
                    <a:p>
                      <a:pPr algn="r"/>
                      <a:r>
                        <a:rPr lang="en-US" dirty="0">
                          <a:solidFill>
                            <a:schemeClr val="tx2"/>
                          </a:solidFill>
                        </a:rPr>
                        <a:t>98.49%</a:t>
                      </a:r>
                    </a:p>
                  </a:txBody>
                  <a:tcPr/>
                </a:tc>
                <a:tc>
                  <a:txBody>
                    <a:bodyPr/>
                    <a:lstStyle/>
                    <a:p>
                      <a:pPr algn="r"/>
                      <a:r>
                        <a:rPr lang="en-US" dirty="0">
                          <a:solidFill>
                            <a:schemeClr val="tx2"/>
                          </a:solidFill>
                        </a:rPr>
                        <a:t>1.51%</a:t>
                      </a:r>
                    </a:p>
                  </a:txBody>
                  <a:tcPr/>
                </a:tc>
                <a:extLst>
                  <a:ext uri="{0D108BD9-81ED-4DB2-BD59-A6C34878D82A}">
                    <a16:rowId xmlns:a16="http://schemas.microsoft.com/office/drawing/2014/main" val="1877313958"/>
                  </a:ext>
                </a:extLst>
              </a:tr>
              <a:tr h="370840">
                <a:tc>
                  <a:txBody>
                    <a:bodyPr/>
                    <a:lstStyle/>
                    <a:p>
                      <a:pPr algn="ctr"/>
                      <a:r>
                        <a:rPr lang="en-US" dirty="0">
                          <a:solidFill>
                            <a:schemeClr val="tx2"/>
                          </a:solidFill>
                        </a:rPr>
                        <a:t>5</a:t>
                      </a:r>
                    </a:p>
                  </a:txBody>
                  <a:tcPr/>
                </a:tc>
                <a:tc>
                  <a:txBody>
                    <a:bodyPr/>
                    <a:lstStyle/>
                    <a:p>
                      <a:pPr algn="r"/>
                      <a:r>
                        <a:rPr lang="en-US" dirty="0">
                          <a:solidFill>
                            <a:schemeClr val="tx2"/>
                          </a:solidFill>
                        </a:rPr>
                        <a:t>48,201</a:t>
                      </a:r>
                    </a:p>
                  </a:txBody>
                  <a:tcPr/>
                </a:tc>
                <a:tc>
                  <a:txBody>
                    <a:bodyPr/>
                    <a:lstStyle/>
                    <a:p>
                      <a:pPr algn="r"/>
                      <a:r>
                        <a:rPr lang="en-US" dirty="0">
                          <a:solidFill>
                            <a:schemeClr val="tx2"/>
                          </a:solidFill>
                        </a:rPr>
                        <a:t>1.50%</a:t>
                      </a:r>
                    </a:p>
                  </a:txBody>
                  <a:tcPr/>
                </a:tc>
                <a:tc>
                  <a:txBody>
                    <a:bodyPr/>
                    <a:lstStyle/>
                    <a:p>
                      <a:pPr algn="r"/>
                      <a:r>
                        <a:rPr lang="en-US" dirty="0">
                          <a:solidFill>
                            <a:schemeClr val="tx2"/>
                          </a:solidFill>
                        </a:rPr>
                        <a:t>98.50%</a:t>
                      </a:r>
                    </a:p>
                  </a:txBody>
                  <a:tcPr/>
                </a:tc>
                <a:tc>
                  <a:txBody>
                    <a:bodyPr/>
                    <a:lstStyle/>
                    <a:p>
                      <a:pPr algn="r"/>
                      <a:r>
                        <a:rPr lang="en-US" dirty="0">
                          <a:solidFill>
                            <a:schemeClr val="tx2"/>
                          </a:solidFill>
                        </a:rPr>
                        <a:t>2.09%</a:t>
                      </a:r>
                    </a:p>
                  </a:txBody>
                  <a:tcPr/>
                </a:tc>
                <a:tc>
                  <a:txBody>
                    <a:bodyPr/>
                    <a:lstStyle/>
                    <a:p>
                      <a:pPr algn="r"/>
                      <a:r>
                        <a:rPr lang="en-US" dirty="0">
                          <a:solidFill>
                            <a:schemeClr val="tx2"/>
                          </a:solidFill>
                        </a:rPr>
                        <a:t>97.91%</a:t>
                      </a:r>
                    </a:p>
                  </a:txBody>
                  <a:tcPr/>
                </a:tc>
                <a:tc>
                  <a:txBody>
                    <a:bodyPr/>
                    <a:lstStyle/>
                    <a:p>
                      <a:pPr algn="r"/>
                      <a:r>
                        <a:rPr lang="en-US" dirty="0">
                          <a:solidFill>
                            <a:schemeClr val="tx2"/>
                          </a:solidFill>
                        </a:rPr>
                        <a:t>82.47%</a:t>
                      </a:r>
                    </a:p>
                  </a:txBody>
                  <a:tcPr/>
                </a:tc>
                <a:tc>
                  <a:txBody>
                    <a:bodyPr/>
                    <a:lstStyle/>
                    <a:p>
                      <a:pPr algn="r"/>
                      <a:r>
                        <a:rPr lang="en-US" dirty="0">
                          <a:solidFill>
                            <a:schemeClr val="tx2"/>
                          </a:solidFill>
                        </a:rPr>
                        <a:t>17.53%</a:t>
                      </a:r>
                    </a:p>
                  </a:txBody>
                  <a:tcPr/>
                </a:tc>
                <a:extLst>
                  <a:ext uri="{0D108BD9-81ED-4DB2-BD59-A6C34878D82A}">
                    <a16:rowId xmlns:a16="http://schemas.microsoft.com/office/drawing/2014/main" val="2070844145"/>
                  </a:ext>
                </a:extLst>
              </a:tr>
              <a:tr h="370840">
                <a:tc>
                  <a:txBody>
                    <a:bodyPr/>
                    <a:lstStyle/>
                    <a:p>
                      <a:pPr algn="ctr"/>
                      <a:r>
                        <a:rPr lang="en-US" dirty="0">
                          <a:solidFill>
                            <a:schemeClr val="tx2"/>
                          </a:solidFill>
                        </a:rPr>
                        <a:t>6</a:t>
                      </a:r>
                    </a:p>
                  </a:txBody>
                  <a:tcPr/>
                </a:tc>
                <a:tc>
                  <a:txBody>
                    <a:bodyPr/>
                    <a:lstStyle/>
                    <a:p>
                      <a:pPr algn="r"/>
                      <a:r>
                        <a:rPr lang="en-US" dirty="0">
                          <a:solidFill>
                            <a:schemeClr val="tx2"/>
                          </a:solidFill>
                        </a:rPr>
                        <a:t>50,506</a:t>
                      </a:r>
                    </a:p>
                  </a:txBody>
                  <a:tcPr/>
                </a:tc>
                <a:tc>
                  <a:txBody>
                    <a:bodyPr/>
                    <a:lstStyle/>
                    <a:p>
                      <a:pPr algn="r"/>
                      <a:r>
                        <a:rPr lang="en-US" dirty="0">
                          <a:solidFill>
                            <a:schemeClr val="tx2"/>
                          </a:solidFill>
                        </a:rPr>
                        <a:t>79.67%</a:t>
                      </a:r>
                    </a:p>
                  </a:txBody>
                  <a:tcPr/>
                </a:tc>
                <a:tc>
                  <a:txBody>
                    <a:bodyPr/>
                    <a:lstStyle/>
                    <a:p>
                      <a:pPr algn="r"/>
                      <a:r>
                        <a:rPr lang="en-US" dirty="0">
                          <a:solidFill>
                            <a:schemeClr val="tx2"/>
                          </a:solidFill>
                        </a:rPr>
                        <a:t>20.33%</a:t>
                      </a:r>
                    </a:p>
                  </a:txBody>
                  <a:tcPr/>
                </a:tc>
                <a:tc>
                  <a:txBody>
                    <a:bodyPr/>
                    <a:lstStyle/>
                    <a:p>
                      <a:pPr algn="r"/>
                      <a:r>
                        <a:rPr lang="en-US" dirty="0">
                          <a:solidFill>
                            <a:schemeClr val="tx2"/>
                          </a:solidFill>
                        </a:rPr>
                        <a:t>99.45%</a:t>
                      </a:r>
                    </a:p>
                  </a:txBody>
                  <a:tcPr/>
                </a:tc>
                <a:tc>
                  <a:txBody>
                    <a:bodyPr/>
                    <a:lstStyle/>
                    <a:p>
                      <a:pPr algn="r"/>
                      <a:r>
                        <a:rPr lang="en-US" dirty="0">
                          <a:solidFill>
                            <a:schemeClr val="tx2"/>
                          </a:solidFill>
                        </a:rPr>
                        <a:t>0.55%</a:t>
                      </a:r>
                    </a:p>
                  </a:txBody>
                  <a:tcPr/>
                </a:tc>
                <a:tc>
                  <a:txBody>
                    <a:bodyPr/>
                    <a:lstStyle/>
                    <a:p>
                      <a:pPr algn="r"/>
                      <a:r>
                        <a:rPr lang="en-US" dirty="0">
                          <a:solidFill>
                            <a:schemeClr val="tx2"/>
                          </a:solidFill>
                        </a:rPr>
                        <a:t>98.07%</a:t>
                      </a:r>
                    </a:p>
                  </a:txBody>
                  <a:tcPr/>
                </a:tc>
                <a:tc>
                  <a:txBody>
                    <a:bodyPr/>
                    <a:lstStyle/>
                    <a:p>
                      <a:pPr algn="r"/>
                      <a:r>
                        <a:rPr lang="en-US" dirty="0">
                          <a:solidFill>
                            <a:schemeClr val="tx2"/>
                          </a:solidFill>
                        </a:rPr>
                        <a:t>1.93%</a:t>
                      </a:r>
                    </a:p>
                  </a:txBody>
                  <a:tcPr/>
                </a:tc>
                <a:extLst>
                  <a:ext uri="{0D108BD9-81ED-4DB2-BD59-A6C34878D82A}">
                    <a16:rowId xmlns:a16="http://schemas.microsoft.com/office/drawing/2014/main" val="3483140472"/>
                  </a:ext>
                </a:extLst>
              </a:tr>
              <a:tr h="370840">
                <a:tc>
                  <a:txBody>
                    <a:bodyPr/>
                    <a:lstStyle/>
                    <a:p>
                      <a:pPr algn="ctr"/>
                      <a:r>
                        <a:rPr lang="en-US" dirty="0">
                          <a:solidFill>
                            <a:schemeClr val="tx2"/>
                          </a:solidFill>
                        </a:rPr>
                        <a:t>7</a:t>
                      </a:r>
                    </a:p>
                  </a:txBody>
                  <a:tcPr/>
                </a:tc>
                <a:tc>
                  <a:txBody>
                    <a:bodyPr/>
                    <a:lstStyle/>
                    <a:p>
                      <a:pPr algn="r"/>
                      <a:r>
                        <a:rPr lang="en-US" dirty="0">
                          <a:solidFill>
                            <a:schemeClr val="tx2"/>
                          </a:solidFill>
                        </a:rPr>
                        <a:t>41,981</a:t>
                      </a:r>
                    </a:p>
                  </a:txBody>
                  <a:tcPr/>
                </a:tc>
                <a:tc>
                  <a:txBody>
                    <a:bodyPr/>
                    <a:lstStyle/>
                    <a:p>
                      <a:pPr algn="r"/>
                      <a:r>
                        <a:rPr lang="en-US" dirty="0">
                          <a:solidFill>
                            <a:schemeClr val="tx2"/>
                          </a:solidFill>
                        </a:rPr>
                        <a:t>68.08%</a:t>
                      </a:r>
                    </a:p>
                  </a:txBody>
                  <a:tcPr/>
                </a:tc>
                <a:tc>
                  <a:txBody>
                    <a:bodyPr/>
                    <a:lstStyle/>
                    <a:p>
                      <a:pPr algn="r"/>
                      <a:r>
                        <a:rPr lang="en-US" dirty="0">
                          <a:solidFill>
                            <a:schemeClr val="tx2"/>
                          </a:solidFill>
                        </a:rPr>
                        <a:t>31.92%</a:t>
                      </a:r>
                    </a:p>
                  </a:txBody>
                  <a:tcPr/>
                </a:tc>
                <a:tc>
                  <a:txBody>
                    <a:bodyPr/>
                    <a:lstStyle/>
                    <a:p>
                      <a:pPr algn="r"/>
                      <a:r>
                        <a:rPr lang="en-US" dirty="0">
                          <a:solidFill>
                            <a:schemeClr val="tx2"/>
                          </a:solidFill>
                        </a:rPr>
                        <a:t>98.44%</a:t>
                      </a:r>
                    </a:p>
                  </a:txBody>
                  <a:tcPr/>
                </a:tc>
                <a:tc>
                  <a:txBody>
                    <a:bodyPr/>
                    <a:lstStyle/>
                    <a:p>
                      <a:pPr algn="r"/>
                      <a:r>
                        <a:rPr lang="en-US" dirty="0">
                          <a:solidFill>
                            <a:schemeClr val="tx2"/>
                          </a:solidFill>
                        </a:rPr>
                        <a:t>1.56%</a:t>
                      </a:r>
                    </a:p>
                  </a:txBody>
                  <a:tcPr/>
                </a:tc>
                <a:tc>
                  <a:txBody>
                    <a:bodyPr/>
                    <a:lstStyle/>
                    <a:p>
                      <a:pPr algn="r"/>
                      <a:r>
                        <a:rPr lang="en-US" dirty="0">
                          <a:solidFill>
                            <a:schemeClr val="tx2"/>
                          </a:solidFill>
                        </a:rPr>
                        <a:t>6.07%</a:t>
                      </a:r>
                    </a:p>
                  </a:txBody>
                  <a:tcPr/>
                </a:tc>
                <a:tc>
                  <a:txBody>
                    <a:bodyPr/>
                    <a:lstStyle/>
                    <a:p>
                      <a:pPr algn="r"/>
                      <a:r>
                        <a:rPr lang="en-US" dirty="0">
                          <a:solidFill>
                            <a:schemeClr val="tx2"/>
                          </a:solidFill>
                        </a:rPr>
                        <a:t>93.93%</a:t>
                      </a:r>
                    </a:p>
                  </a:txBody>
                  <a:tcPr/>
                </a:tc>
                <a:extLst>
                  <a:ext uri="{0D108BD9-81ED-4DB2-BD59-A6C34878D82A}">
                    <a16:rowId xmlns:a16="http://schemas.microsoft.com/office/drawing/2014/main" val="73840488"/>
                  </a:ext>
                </a:extLst>
              </a:tr>
            </a:tbl>
          </a:graphicData>
        </a:graphic>
      </p:graphicFrame>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69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Average Product Behavior by Cluster</a:t>
            </a:r>
          </a:p>
          <a:p>
            <a:pPr algn="ctr"/>
            <a:r>
              <a:rPr lang="en-US" sz="1600" dirty="0">
                <a:solidFill>
                  <a:schemeClr val="bg1"/>
                </a:solidFill>
              </a:rPr>
              <a:t>(Average Percentages of Products Purchased by Size Category (Men’s Reg vs. Not Men’s Reg), Product Department </a:t>
            </a:r>
          </a:p>
          <a:p>
            <a:pPr algn="ctr"/>
            <a:r>
              <a:rPr lang="en-US" sz="1600" dirty="0">
                <a:solidFill>
                  <a:schemeClr val="bg1"/>
                </a:solidFill>
              </a:rPr>
              <a:t>(PD Men vs. PD Not Men) &amp; Category (Jeans/Pants/Overalls/Shorts vs. Other))</a:t>
            </a:r>
          </a:p>
        </p:txBody>
      </p:sp>
    </p:spTree>
    <p:extLst>
      <p:ext uri="{BB962C8B-B14F-4D97-AF65-F5344CB8AC3E}">
        <p14:creationId xmlns:p14="http://schemas.microsoft.com/office/powerpoint/2010/main" val="4107592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36</a:t>
            </a:fld>
            <a:endParaRPr lang="en-US" dirty="0"/>
          </a:p>
        </p:txBody>
      </p:sp>
      <p:graphicFrame>
        <p:nvGraphicFramePr>
          <p:cNvPr id="4" name="Content Placeholder 3">
            <a:extLst>
              <a:ext uri="{FF2B5EF4-FFF2-40B4-BE49-F238E27FC236}">
                <a16:creationId xmlns:a16="http://schemas.microsoft.com/office/drawing/2014/main" id="{34FDC845-9D1D-4B69-820F-BF20D1412988}"/>
              </a:ext>
            </a:extLst>
          </p:cNvPr>
          <p:cNvGraphicFramePr>
            <a:graphicFrameLocks noGrp="1"/>
          </p:cNvGraphicFramePr>
          <p:nvPr>
            <p:ph sz="half" idx="1"/>
            <p:extLst>
              <p:ext uri="{D42A27DB-BD31-4B8C-83A1-F6EECF244321}">
                <p14:modId xmlns:p14="http://schemas.microsoft.com/office/powerpoint/2010/main" val="3237585582"/>
              </p:ext>
            </p:extLst>
          </p:nvPr>
        </p:nvGraphicFramePr>
        <p:xfrm>
          <a:off x="835570" y="2111834"/>
          <a:ext cx="9148572" cy="360680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2315079753"/>
                    </a:ext>
                  </a:extLst>
                </a:gridCol>
                <a:gridCol w="1472184">
                  <a:extLst>
                    <a:ext uri="{9D8B030D-6E8A-4147-A177-3AD203B41FA5}">
                      <a16:colId xmlns:a16="http://schemas.microsoft.com/office/drawing/2014/main" val="1241292609"/>
                    </a:ext>
                  </a:extLst>
                </a:gridCol>
                <a:gridCol w="1156716">
                  <a:extLst>
                    <a:ext uri="{9D8B030D-6E8A-4147-A177-3AD203B41FA5}">
                      <a16:colId xmlns:a16="http://schemas.microsoft.com/office/drawing/2014/main" val="360409587"/>
                    </a:ext>
                  </a:extLst>
                </a:gridCol>
                <a:gridCol w="1367028">
                  <a:extLst>
                    <a:ext uri="{9D8B030D-6E8A-4147-A177-3AD203B41FA5}">
                      <a16:colId xmlns:a16="http://schemas.microsoft.com/office/drawing/2014/main" val="2535580353"/>
                    </a:ext>
                  </a:extLst>
                </a:gridCol>
                <a:gridCol w="1367028">
                  <a:extLst>
                    <a:ext uri="{9D8B030D-6E8A-4147-A177-3AD203B41FA5}">
                      <a16:colId xmlns:a16="http://schemas.microsoft.com/office/drawing/2014/main" val="1381217230"/>
                    </a:ext>
                  </a:extLst>
                </a:gridCol>
                <a:gridCol w="1367028">
                  <a:extLst>
                    <a:ext uri="{9D8B030D-6E8A-4147-A177-3AD203B41FA5}">
                      <a16:colId xmlns:a16="http://schemas.microsoft.com/office/drawing/2014/main" val="2614034804"/>
                    </a:ext>
                  </a:extLst>
                </a:gridCol>
                <a:gridCol w="1367028">
                  <a:extLst>
                    <a:ext uri="{9D8B030D-6E8A-4147-A177-3AD203B41FA5}">
                      <a16:colId xmlns:a16="http://schemas.microsoft.com/office/drawing/2014/main" val="1979454722"/>
                    </a:ext>
                  </a:extLst>
                </a:gridCol>
              </a:tblGrid>
              <a:tr h="370840">
                <a:tc>
                  <a:txBody>
                    <a:bodyPr/>
                    <a:lstStyle/>
                    <a:p>
                      <a:pPr algn="ctr"/>
                      <a:r>
                        <a:rPr lang="en-US" dirty="0"/>
                        <a:t>Cluster #</a:t>
                      </a:r>
                    </a:p>
                  </a:txBody>
                  <a:tcPr anchor="ctr"/>
                </a:tc>
                <a:tc>
                  <a:txBody>
                    <a:bodyPr/>
                    <a:lstStyle/>
                    <a:p>
                      <a:pPr algn="ctr"/>
                      <a:r>
                        <a:rPr lang="en-US" dirty="0"/>
                        <a:t># of Subscribers</a:t>
                      </a:r>
                    </a:p>
                  </a:txBody>
                  <a:tcPr anchor="ctr"/>
                </a:tc>
                <a:tc>
                  <a:txBody>
                    <a:bodyPr/>
                    <a:lstStyle/>
                    <a:p>
                      <a:pPr algn="ctr"/>
                      <a:r>
                        <a:rPr lang="en-US" dirty="0"/>
                        <a:t>Brand W</a:t>
                      </a:r>
                    </a:p>
                  </a:txBody>
                  <a:tcPr anchor="ctr"/>
                </a:tc>
                <a:tc>
                  <a:txBody>
                    <a:bodyPr/>
                    <a:lstStyle/>
                    <a:p>
                      <a:pPr algn="ctr"/>
                      <a:r>
                        <a:rPr lang="en-US" dirty="0"/>
                        <a:t>Brand Reg</a:t>
                      </a:r>
                    </a:p>
                  </a:txBody>
                  <a:tcPr anchor="ctr"/>
                </a:tc>
                <a:tc>
                  <a:txBody>
                    <a:bodyPr/>
                    <a:lstStyle/>
                    <a:p>
                      <a:pPr algn="ctr"/>
                      <a:r>
                        <a:rPr lang="en-US" dirty="0"/>
                        <a:t>Brand FS</a:t>
                      </a:r>
                    </a:p>
                  </a:txBody>
                  <a:tcPr anchor="ctr"/>
                </a:tc>
                <a:tc>
                  <a:txBody>
                    <a:bodyPr/>
                    <a:lstStyle/>
                    <a:p>
                      <a:pPr algn="ctr"/>
                      <a:r>
                        <a:rPr lang="en-US" dirty="0"/>
                        <a:t>No Brand</a:t>
                      </a:r>
                    </a:p>
                  </a:txBody>
                  <a:tcPr anchor="ctr"/>
                </a:tc>
                <a:tc>
                  <a:txBody>
                    <a:bodyPr/>
                    <a:lstStyle/>
                    <a:p>
                      <a:pPr algn="ctr"/>
                      <a:r>
                        <a:rPr lang="en-US" dirty="0"/>
                        <a:t>Other Brands</a:t>
                      </a:r>
                    </a:p>
                  </a:txBody>
                  <a:tcPr anchor="ctr"/>
                </a:tc>
                <a:extLst>
                  <a:ext uri="{0D108BD9-81ED-4DB2-BD59-A6C34878D82A}">
                    <a16:rowId xmlns:a16="http://schemas.microsoft.com/office/drawing/2014/main" val="3532841593"/>
                  </a:ext>
                </a:extLst>
              </a:tr>
              <a:tr h="370840">
                <a:tc>
                  <a:txBody>
                    <a:bodyPr/>
                    <a:lstStyle/>
                    <a:p>
                      <a:pPr algn="ctr"/>
                      <a:r>
                        <a:rPr lang="en-US" dirty="0">
                          <a:solidFill>
                            <a:schemeClr val="tx2"/>
                          </a:solidFill>
                        </a:rPr>
                        <a:t>0</a:t>
                      </a:r>
                    </a:p>
                  </a:txBody>
                  <a:tcPr/>
                </a:tc>
                <a:tc>
                  <a:txBody>
                    <a:bodyPr/>
                    <a:lstStyle/>
                    <a:p>
                      <a:pPr algn="r"/>
                      <a:r>
                        <a:rPr lang="en-US" dirty="0">
                          <a:solidFill>
                            <a:schemeClr val="tx2"/>
                          </a:solidFill>
                        </a:rPr>
                        <a:t>42,185</a:t>
                      </a:r>
                    </a:p>
                  </a:txBody>
                  <a:tcPr/>
                </a:tc>
                <a:tc>
                  <a:txBody>
                    <a:bodyPr/>
                    <a:lstStyle/>
                    <a:p>
                      <a:pPr marL="0" algn="r" defTabSz="914400" rtl="0" eaLnBrk="1" latinLnBrk="0" hangingPunct="1"/>
                      <a:r>
                        <a:rPr lang="en-US" sz="1800" kern="1200" dirty="0">
                          <a:solidFill>
                            <a:schemeClr val="tx2"/>
                          </a:solidFill>
                          <a:latin typeface="+mn-lt"/>
                          <a:ea typeface="+mn-ea"/>
                          <a:cs typeface="+mn-cs"/>
                        </a:rPr>
                        <a:t>28.90%</a:t>
                      </a:r>
                    </a:p>
                  </a:txBody>
                  <a:tcPr/>
                </a:tc>
                <a:tc>
                  <a:txBody>
                    <a:bodyPr/>
                    <a:lstStyle/>
                    <a:p>
                      <a:pPr algn="r"/>
                      <a:r>
                        <a:rPr lang="en-US" dirty="0">
                          <a:solidFill>
                            <a:schemeClr val="tx2"/>
                          </a:solidFill>
                        </a:rPr>
                        <a:t>25.52%</a:t>
                      </a:r>
                    </a:p>
                  </a:txBody>
                  <a:tcPr/>
                </a:tc>
                <a:tc>
                  <a:txBody>
                    <a:bodyPr/>
                    <a:lstStyle/>
                    <a:p>
                      <a:pPr algn="r"/>
                      <a:r>
                        <a:rPr lang="en-US" dirty="0">
                          <a:solidFill>
                            <a:schemeClr val="tx2"/>
                          </a:solidFill>
                        </a:rPr>
                        <a:t>18.07%</a:t>
                      </a:r>
                    </a:p>
                  </a:txBody>
                  <a:tcPr/>
                </a:tc>
                <a:tc>
                  <a:txBody>
                    <a:bodyPr/>
                    <a:lstStyle/>
                    <a:p>
                      <a:pPr algn="r"/>
                      <a:r>
                        <a:rPr lang="en-US" dirty="0">
                          <a:solidFill>
                            <a:schemeClr val="tx2"/>
                          </a:solidFill>
                        </a:rPr>
                        <a:t>7.16%</a:t>
                      </a:r>
                    </a:p>
                  </a:txBody>
                  <a:tcPr/>
                </a:tc>
                <a:tc>
                  <a:txBody>
                    <a:bodyPr/>
                    <a:lstStyle/>
                    <a:p>
                      <a:pPr algn="r"/>
                      <a:r>
                        <a:rPr lang="en-US" dirty="0">
                          <a:solidFill>
                            <a:schemeClr val="tx2"/>
                          </a:solidFill>
                        </a:rPr>
                        <a:t>20.35%</a:t>
                      </a:r>
                    </a:p>
                  </a:txBody>
                  <a:tcPr/>
                </a:tc>
                <a:extLst>
                  <a:ext uri="{0D108BD9-81ED-4DB2-BD59-A6C34878D82A}">
                    <a16:rowId xmlns:a16="http://schemas.microsoft.com/office/drawing/2014/main" val="618179071"/>
                  </a:ext>
                </a:extLst>
              </a:tr>
              <a:tr h="370840">
                <a:tc>
                  <a:txBody>
                    <a:bodyPr/>
                    <a:lstStyle/>
                    <a:p>
                      <a:pPr algn="ctr"/>
                      <a:r>
                        <a:rPr lang="en-US" dirty="0">
                          <a:solidFill>
                            <a:schemeClr val="tx2"/>
                          </a:solidFill>
                        </a:rPr>
                        <a:t>1</a:t>
                      </a:r>
                    </a:p>
                  </a:txBody>
                  <a:tcPr/>
                </a:tc>
                <a:tc>
                  <a:txBody>
                    <a:bodyPr/>
                    <a:lstStyle/>
                    <a:p>
                      <a:pPr algn="r"/>
                      <a:r>
                        <a:rPr lang="en-US" dirty="0">
                          <a:solidFill>
                            <a:schemeClr val="tx2"/>
                          </a:solidFill>
                        </a:rPr>
                        <a:t>61,480</a:t>
                      </a:r>
                    </a:p>
                  </a:txBody>
                  <a:tcPr/>
                </a:tc>
                <a:tc>
                  <a:txBody>
                    <a:bodyPr/>
                    <a:lstStyle/>
                    <a:p>
                      <a:pPr marL="0" algn="r" defTabSz="914400" rtl="0" eaLnBrk="1" latinLnBrk="0" hangingPunct="1"/>
                      <a:r>
                        <a:rPr lang="en-US" sz="1800" kern="1200" dirty="0">
                          <a:solidFill>
                            <a:schemeClr val="tx2"/>
                          </a:solidFill>
                          <a:latin typeface="+mn-lt"/>
                          <a:ea typeface="+mn-ea"/>
                          <a:cs typeface="+mn-cs"/>
                        </a:rPr>
                        <a:t>1.81%</a:t>
                      </a:r>
                    </a:p>
                  </a:txBody>
                  <a:tcPr/>
                </a:tc>
                <a:tc>
                  <a:txBody>
                    <a:bodyPr/>
                    <a:lstStyle/>
                    <a:p>
                      <a:pPr algn="r"/>
                      <a:r>
                        <a:rPr lang="en-US" dirty="0">
                          <a:solidFill>
                            <a:schemeClr val="tx2"/>
                          </a:solidFill>
                        </a:rPr>
                        <a:t>1.81%</a:t>
                      </a:r>
                    </a:p>
                  </a:txBody>
                  <a:tcPr/>
                </a:tc>
                <a:tc>
                  <a:txBody>
                    <a:bodyPr/>
                    <a:lstStyle/>
                    <a:p>
                      <a:pPr algn="r"/>
                      <a:r>
                        <a:rPr lang="en-US" dirty="0">
                          <a:solidFill>
                            <a:schemeClr val="tx2"/>
                          </a:solidFill>
                        </a:rPr>
                        <a:t>1.62%</a:t>
                      </a:r>
                    </a:p>
                  </a:txBody>
                  <a:tcPr/>
                </a:tc>
                <a:tc>
                  <a:txBody>
                    <a:bodyPr/>
                    <a:lstStyle/>
                    <a:p>
                      <a:pPr algn="r"/>
                      <a:r>
                        <a:rPr lang="en-US" dirty="0">
                          <a:solidFill>
                            <a:schemeClr val="tx2"/>
                          </a:solidFill>
                        </a:rPr>
                        <a:t>1.45%</a:t>
                      </a:r>
                    </a:p>
                  </a:txBody>
                  <a:tcPr/>
                </a:tc>
                <a:tc>
                  <a:txBody>
                    <a:bodyPr/>
                    <a:lstStyle/>
                    <a:p>
                      <a:pPr algn="r"/>
                      <a:r>
                        <a:rPr lang="en-US" dirty="0">
                          <a:solidFill>
                            <a:schemeClr val="tx2"/>
                          </a:solidFill>
                        </a:rPr>
                        <a:t>93.24%</a:t>
                      </a:r>
                    </a:p>
                  </a:txBody>
                  <a:tcPr/>
                </a:tc>
                <a:extLst>
                  <a:ext uri="{0D108BD9-81ED-4DB2-BD59-A6C34878D82A}">
                    <a16:rowId xmlns:a16="http://schemas.microsoft.com/office/drawing/2014/main" val="1912848065"/>
                  </a:ext>
                </a:extLst>
              </a:tr>
              <a:tr h="370840">
                <a:tc>
                  <a:txBody>
                    <a:bodyPr/>
                    <a:lstStyle/>
                    <a:p>
                      <a:pPr algn="ctr"/>
                      <a:r>
                        <a:rPr lang="en-US" dirty="0">
                          <a:solidFill>
                            <a:schemeClr val="tx2"/>
                          </a:solidFill>
                        </a:rPr>
                        <a:t>2</a:t>
                      </a:r>
                    </a:p>
                  </a:txBody>
                  <a:tcPr/>
                </a:tc>
                <a:tc>
                  <a:txBody>
                    <a:bodyPr/>
                    <a:lstStyle/>
                    <a:p>
                      <a:pPr algn="r"/>
                      <a:r>
                        <a:rPr lang="en-US" dirty="0">
                          <a:solidFill>
                            <a:schemeClr val="tx2"/>
                          </a:solidFill>
                        </a:rPr>
                        <a:t>101,548</a:t>
                      </a:r>
                    </a:p>
                  </a:txBody>
                  <a:tcPr/>
                </a:tc>
                <a:tc>
                  <a:txBody>
                    <a:bodyPr/>
                    <a:lstStyle/>
                    <a:p>
                      <a:pPr algn="r"/>
                      <a:r>
                        <a:rPr lang="en-US" dirty="0">
                          <a:solidFill>
                            <a:schemeClr val="tx2"/>
                          </a:solidFill>
                        </a:rPr>
                        <a:t>97.09%</a:t>
                      </a:r>
                    </a:p>
                  </a:txBody>
                  <a:tcPr/>
                </a:tc>
                <a:tc>
                  <a:txBody>
                    <a:bodyPr/>
                    <a:lstStyle/>
                    <a:p>
                      <a:pPr algn="r"/>
                      <a:r>
                        <a:rPr lang="en-US" dirty="0">
                          <a:solidFill>
                            <a:schemeClr val="tx2"/>
                          </a:solidFill>
                        </a:rPr>
                        <a:t>0.47%</a:t>
                      </a:r>
                    </a:p>
                  </a:txBody>
                  <a:tcPr/>
                </a:tc>
                <a:tc>
                  <a:txBody>
                    <a:bodyPr/>
                    <a:lstStyle/>
                    <a:p>
                      <a:pPr algn="r"/>
                      <a:r>
                        <a:rPr lang="en-US" dirty="0">
                          <a:solidFill>
                            <a:schemeClr val="tx2"/>
                          </a:solidFill>
                        </a:rPr>
                        <a:t>0.54%</a:t>
                      </a:r>
                    </a:p>
                  </a:txBody>
                  <a:tcPr/>
                </a:tc>
                <a:tc>
                  <a:txBody>
                    <a:bodyPr/>
                    <a:lstStyle/>
                    <a:p>
                      <a:pPr algn="r"/>
                      <a:r>
                        <a:rPr lang="en-US" dirty="0">
                          <a:solidFill>
                            <a:schemeClr val="tx2"/>
                          </a:solidFill>
                        </a:rPr>
                        <a:t>0.60%</a:t>
                      </a:r>
                    </a:p>
                  </a:txBody>
                  <a:tcPr/>
                </a:tc>
                <a:tc>
                  <a:txBody>
                    <a:bodyPr/>
                    <a:lstStyle/>
                    <a:p>
                      <a:pPr algn="r"/>
                      <a:r>
                        <a:rPr lang="en-US" dirty="0">
                          <a:solidFill>
                            <a:schemeClr val="tx2"/>
                          </a:solidFill>
                        </a:rPr>
                        <a:t>1.30%</a:t>
                      </a:r>
                    </a:p>
                  </a:txBody>
                  <a:tcPr/>
                </a:tc>
                <a:extLst>
                  <a:ext uri="{0D108BD9-81ED-4DB2-BD59-A6C34878D82A}">
                    <a16:rowId xmlns:a16="http://schemas.microsoft.com/office/drawing/2014/main" val="4050914538"/>
                  </a:ext>
                </a:extLst>
              </a:tr>
              <a:tr h="370840">
                <a:tc>
                  <a:txBody>
                    <a:bodyPr/>
                    <a:lstStyle/>
                    <a:p>
                      <a:pPr algn="ctr"/>
                      <a:r>
                        <a:rPr lang="en-US" dirty="0">
                          <a:solidFill>
                            <a:schemeClr val="tx2"/>
                          </a:solidFill>
                        </a:rPr>
                        <a:t>3</a:t>
                      </a:r>
                    </a:p>
                  </a:txBody>
                  <a:tcPr/>
                </a:tc>
                <a:tc>
                  <a:txBody>
                    <a:bodyPr/>
                    <a:lstStyle/>
                    <a:p>
                      <a:pPr algn="r"/>
                      <a:r>
                        <a:rPr lang="en-US" dirty="0">
                          <a:solidFill>
                            <a:schemeClr val="tx2"/>
                          </a:solidFill>
                        </a:rPr>
                        <a:t>47,331</a:t>
                      </a:r>
                    </a:p>
                  </a:txBody>
                  <a:tcPr/>
                </a:tc>
                <a:tc>
                  <a:txBody>
                    <a:bodyPr/>
                    <a:lstStyle/>
                    <a:p>
                      <a:pPr algn="r"/>
                      <a:r>
                        <a:rPr lang="en-US" dirty="0">
                          <a:solidFill>
                            <a:schemeClr val="tx2"/>
                          </a:solidFill>
                        </a:rPr>
                        <a:t>40.74%</a:t>
                      </a:r>
                    </a:p>
                  </a:txBody>
                  <a:tcPr/>
                </a:tc>
                <a:tc>
                  <a:txBody>
                    <a:bodyPr/>
                    <a:lstStyle/>
                    <a:p>
                      <a:pPr algn="r"/>
                      <a:r>
                        <a:rPr lang="en-US" dirty="0">
                          <a:solidFill>
                            <a:schemeClr val="tx2"/>
                          </a:solidFill>
                        </a:rPr>
                        <a:t>18.24%</a:t>
                      </a:r>
                    </a:p>
                  </a:txBody>
                  <a:tcPr/>
                </a:tc>
                <a:tc>
                  <a:txBody>
                    <a:bodyPr/>
                    <a:lstStyle/>
                    <a:p>
                      <a:pPr algn="r"/>
                      <a:r>
                        <a:rPr lang="en-US" dirty="0">
                          <a:solidFill>
                            <a:schemeClr val="tx2"/>
                          </a:solidFill>
                        </a:rPr>
                        <a:t>12.58%</a:t>
                      </a:r>
                    </a:p>
                  </a:txBody>
                  <a:tcPr/>
                </a:tc>
                <a:tc>
                  <a:txBody>
                    <a:bodyPr/>
                    <a:lstStyle/>
                    <a:p>
                      <a:pPr algn="r"/>
                      <a:r>
                        <a:rPr lang="en-US" dirty="0">
                          <a:solidFill>
                            <a:schemeClr val="tx2"/>
                          </a:solidFill>
                        </a:rPr>
                        <a:t>6.23%</a:t>
                      </a:r>
                    </a:p>
                  </a:txBody>
                  <a:tcPr/>
                </a:tc>
                <a:tc>
                  <a:txBody>
                    <a:bodyPr/>
                    <a:lstStyle/>
                    <a:p>
                      <a:pPr algn="r"/>
                      <a:r>
                        <a:rPr lang="en-US" dirty="0">
                          <a:solidFill>
                            <a:schemeClr val="tx2"/>
                          </a:solidFill>
                        </a:rPr>
                        <a:t>2.22%</a:t>
                      </a:r>
                    </a:p>
                  </a:txBody>
                  <a:tcPr/>
                </a:tc>
                <a:extLst>
                  <a:ext uri="{0D108BD9-81ED-4DB2-BD59-A6C34878D82A}">
                    <a16:rowId xmlns:a16="http://schemas.microsoft.com/office/drawing/2014/main" val="3159962793"/>
                  </a:ext>
                </a:extLst>
              </a:tr>
              <a:tr h="370840">
                <a:tc>
                  <a:txBody>
                    <a:bodyPr/>
                    <a:lstStyle/>
                    <a:p>
                      <a:pPr algn="ctr"/>
                      <a:r>
                        <a:rPr lang="en-US" dirty="0">
                          <a:solidFill>
                            <a:schemeClr val="tx2"/>
                          </a:solidFill>
                        </a:rPr>
                        <a:t>4</a:t>
                      </a:r>
                    </a:p>
                  </a:txBody>
                  <a:tcPr/>
                </a:tc>
                <a:tc>
                  <a:txBody>
                    <a:bodyPr/>
                    <a:lstStyle/>
                    <a:p>
                      <a:pPr algn="r"/>
                      <a:r>
                        <a:rPr lang="en-US" dirty="0">
                          <a:solidFill>
                            <a:schemeClr val="tx2"/>
                          </a:solidFill>
                        </a:rPr>
                        <a:t>78,145</a:t>
                      </a:r>
                    </a:p>
                  </a:txBody>
                  <a:tcPr/>
                </a:tc>
                <a:tc>
                  <a:txBody>
                    <a:bodyPr/>
                    <a:lstStyle/>
                    <a:p>
                      <a:pPr algn="r"/>
                      <a:r>
                        <a:rPr lang="en-US" dirty="0">
                          <a:solidFill>
                            <a:schemeClr val="tx2"/>
                          </a:solidFill>
                        </a:rPr>
                        <a:t>1.51%</a:t>
                      </a:r>
                    </a:p>
                  </a:txBody>
                  <a:tcPr/>
                </a:tc>
                <a:tc>
                  <a:txBody>
                    <a:bodyPr/>
                    <a:lstStyle/>
                    <a:p>
                      <a:pPr algn="r"/>
                      <a:r>
                        <a:rPr lang="en-US" dirty="0">
                          <a:solidFill>
                            <a:schemeClr val="tx2"/>
                          </a:solidFill>
                        </a:rPr>
                        <a:t>75.65%</a:t>
                      </a:r>
                    </a:p>
                  </a:txBody>
                  <a:tcPr/>
                </a:tc>
                <a:tc>
                  <a:txBody>
                    <a:bodyPr/>
                    <a:lstStyle/>
                    <a:p>
                      <a:pPr algn="r"/>
                      <a:r>
                        <a:rPr lang="en-US" dirty="0">
                          <a:solidFill>
                            <a:schemeClr val="tx2"/>
                          </a:solidFill>
                        </a:rPr>
                        <a:t>1.47%</a:t>
                      </a:r>
                    </a:p>
                  </a:txBody>
                  <a:tcPr/>
                </a:tc>
                <a:tc>
                  <a:txBody>
                    <a:bodyPr/>
                    <a:lstStyle/>
                    <a:p>
                      <a:pPr algn="r"/>
                      <a:r>
                        <a:rPr lang="en-US" dirty="0">
                          <a:solidFill>
                            <a:schemeClr val="tx2"/>
                          </a:solidFill>
                        </a:rPr>
                        <a:t>18.10%</a:t>
                      </a:r>
                    </a:p>
                  </a:txBody>
                  <a:tcPr/>
                </a:tc>
                <a:tc>
                  <a:txBody>
                    <a:bodyPr/>
                    <a:lstStyle/>
                    <a:p>
                      <a:pPr algn="r"/>
                      <a:r>
                        <a:rPr lang="en-US" dirty="0">
                          <a:solidFill>
                            <a:schemeClr val="tx2"/>
                          </a:solidFill>
                        </a:rPr>
                        <a:t>3.27%</a:t>
                      </a:r>
                    </a:p>
                  </a:txBody>
                  <a:tcPr/>
                </a:tc>
                <a:extLst>
                  <a:ext uri="{0D108BD9-81ED-4DB2-BD59-A6C34878D82A}">
                    <a16:rowId xmlns:a16="http://schemas.microsoft.com/office/drawing/2014/main" val="1877313958"/>
                  </a:ext>
                </a:extLst>
              </a:tr>
              <a:tr h="370840">
                <a:tc>
                  <a:txBody>
                    <a:bodyPr/>
                    <a:lstStyle/>
                    <a:p>
                      <a:pPr algn="ctr"/>
                      <a:r>
                        <a:rPr lang="en-US" dirty="0">
                          <a:solidFill>
                            <a:schemeClr val="tx2"/>
                          </a:solidFill>
                        </a:rPr>
                        <a:t>5</a:t>
                      </a:r>
                    </a:p>
                  </a:txBody>
                  <a:tcPr/>
                </a:tc>
                <a:tc>
                  <a:txBody>
                    <a:bodyPr/>
                    <a:lstStyle/>
                    <a:p>
                      <a:pPr algn="r"/>
                      <a:r>
                        <a:rPr lang="en-US" dirty="0">
                          <a:solidFill>
                            <a:schemeClr val="tx2"/>
                          </a:solidFill>
                        </a:rPr>
                        <a:t>48,201</a:t>
                      </a:r>
                    </a:p>
                  </a:txBody>
                  <a:tcPr/>
                </a:tc>
                <a:tc>
                  <a:txBody>
                    <a:bodyPr/>
                    <a:lstStyle/>
                    <a:p>
                      <a:pPr algn="r"/>
                      <a:r>
                        <a:rPr lang="en-US" dirty="0">
                          <a:solidFill>
                            <a:schemeClr val="tx2"/>
                          </a:solidFill>
                        </a:rPr>
                        <a:t>82.46%</a:t>
                      </a:r>
                    </a:p>
                  </a:txBody>
                  <a:tcPr/>
                </a:tc>
                <a:tc>
                  <a:txBody>
                    <a:bodyPr/>
                    <a:lstStyle/>
                    <a:p>
                      <a:pPr algn="r"/>
                      <a:r>
                        <a:rPr lang="en-US" dirty="0">
                          <a:solidFill>
                            <a:schemeClr val="tx2"/>
                          </a:solidFill>
                        </a:rPr>
                        <a:t>1.54%</a:t>
                      </a:r>
                    </a:p>
                  </a:txBody>
                  <a:tcPr/>
                </a:tc>
                <a:tc>
                  <a:txBody>
                    <a:bodyPr/>
                    <a:lstStyle/>
                    <a:p>
                      <a:pPr algn="r"/>
                      <a:r>
                        <a:rPr lang="en-US" dirty="0">
                          <a:solidFill>
                            <a:schemeClr val="tx2"/>
                          </a:solidFill>
                        </a:rPr>
                        <a:t>1.64%</a:t>
                      </a:r>
                    </a:p>
                  </a:txBody>
                  <a:tcPr/>
                </a:tc>
                <a:tc>
                  <a:txBody>
                    <a:bodyPr/>
                    <a:lstStyle/>
                    <a:p>
                      <a:pPr algn="r"/>
                      <a:r>
                        <a:rPr lang="en-US" dirty="0">
                          <a:solidFill>
                            <a:schemeClr val="tx2"/>
                          </a:solidFill>
                        </a:rPr>
                        <a:t>11.86%</a:t>
                      </a:r>
                    </a:p>
                  </a:txBody>
                  <a:tcPr/>
                </a:tc>
                <a:tc>
                  <a:txBody>
                    <a:bodyPr/>
                    <a:lstStyle/>
                    <a:p>
                      <a:pPr algn="r"/>
                      <a:r>
                        <a:rPr lang="en-US" dirty="0">
                          <a:solidFill>
                            <a:schemeClr val="tx2"/>
                          </a:solidFill>
                        </a:rPr>
                        <a:t>2.50%</a:t>
                      </a:r>
                    </a:p>
                  </a:txBody>
                  <a:tcPr/>
                </a:tc>
                <a:extLst>
                  <a:ext uri="{0D108BD9-81ED-4DB2-BD59-A6C34878D82A}">
                    <a16:rowId xmlns:a16="http://schemas.microsoft.com/office/drawing/2014/main" val="2070844145"/>
                  </a:ext>
                </a:extLst>
              </a:tr>
              <a:tr h="370840">
                <a:tc>
                  <a:txBody>
                    <a:bodyPr/>
                    <a:lstStyle/>
                    <a:p>
                      <a:pPr algn="ctr"/>
                      <a:r>
                        <a:rPr lang="en-US" dirty="0">
                          <a:solidFill>
                            <a:schemeClr val="tx2"/>
                          </a:solidFill>
                        </a:rPr>
                        <a:t>6</a:t>
                      </a:r>
                    </a:p>
                  </a:txBody>
                  <a:tcPr/>
                </a:tc>
                <a:tc>
                  <a:txBody>
                    <a:bodyPr/>
                    <a:lstStyle/>
                    <a:p>
                      <a:pPr algn="r"/>
                      <a:r>
                        <a:rPr lang="en-US" dirty="0">
                          <a:solidFill>
                            <a:schemeClr val="tx2"/>
                          </a:solidFill>
                        </a:rPr>
                        <a:t>50,506</a:t>
                      </a:r>
                    </a:p>
                  </a:txBody>
                  <a:tcPr/>
                </a:tc>
                <a:tc>
                  <a:txBody>
                    <a:bodyPr/>
                    <a:lstStyle/>
                    <a:p>
                      <a:pPr algn="r"/>
                      <a:r>
                        <a:rPr lang="en-US" dirty="0">
                          <a:solidFill>
                            <a:schemeClr val="tx2"/>
                          </a:solidFill>
                        </a:rPr>
                        <a:t>3.24%</a:t>
                      </a:r>
                    </a:p>
                  </a:txBody>
                  <a:tcPr/>
                </a:tc>
                <a:tc>
                  <a:txBody>
                    <a:bodyPr/>
                    <a:lstStyle/>
                    <a:p>
                      <a:pPr algn="r"/>
                      <a:r>
                        <a:rPr lang="en-US" dirty="0">
                          <a:solidFill>
                            <a:schemeClr val="tx2"/>
                          </a:solidFill>
                        </a:rPr>
                        <a:t>2.86%</a:t>
                      </a:r>
                    </a:p>
                  </a:txBody>
                  <a:tcPr/>
                </a:tc>
                <a:tc>
                  <a:txBody>
                    <a:bodyPr/>
                    <a:lstStyle/>
                    <a:p>
                      <a:pPr algn="r"/>
                      <a:r>
                        <a:rPr lang="en-US" dirty="0">
                          <a:solidFill>
                            <a:schemeClr val="tx2"/>
                          </a:solidFill>
                        </a:rPr>
                        <a:t>88.73%</a:t>
                      </a:r>
                    </a:p>
                  </a:txBody>
                  <a:tcPr/>
                </a:tc>
                <a:tc>
                  <a:txBody>
                    <a:bodyPr/>
                    <a:lstStyle/>
                    <a:p>
                      <a:pPr algn="r"/>
                      <a:r>
                        <a:rPr lang="en-US" dirty="0">
                          <a:solidFill>
                            <a:schemeClr val="tx2"/>
                          </a:solidFill>
                        </a:rPr>
                        <a:t>1.21%</a:t>
                      </a:r>
                    </a:p>
                  </a:txBody>
                  <a:tcPr/>
                </a:tc>
                <a:tc>
                  <a:txBody>
                    <a:bodyPr/>
                    <a:lstStyle/>
                    <a:p>
                      <a:pPr algn="r"/>
                      <a:r>
                        <a:rPr lang="en-US" dirty="0">
                          <a:solidFill>
                            <a:schemeClr val="tx2"/>
                          </a:solidFill>
                        </a:rPr>
                        <a:t>3.96%</a:t>
                      </a:r>
                    </a:p>
                  </a:txBody>
                  <a:tcPr/>
                </a:tc>
                <a:extLst>
                  <a:ext uri="{0D108BD9-81ED-4DB2-BD59-A6C34878D82A}">
                    <a16:rowId xmlns:a16="http://schemas.microsoft.com/office/drawing/2014/main" val="3483140472"/>
                  </a:ext>
                </a:extLst>
              </a:tr>
              <a:tr h="370840">
                <a:tc>
                  <a:txBody>
                    <a:bodyPr/>
                    <a:lstStyle/>
                    <a:p>
                      <a:pPr algn="ctr"/>
                      <a:r>
                        <a:rPr lang="en-US" dirty="0">
                          <a:solidFill>
                            <a:schemeClr val="tx2"/>
                          </a:solidFill>
                        </a:rPr>
                        <a:t>7</a:t>
                      </a:r>
                    </a:p>
                  </a:txBody>
                  <a:tcPr/>
                </a:tc>
                <a:tc>
                  <a:txBody>
                    <a:bodyPr/>
                    <a:lstStyle/>
                    <a:p>
                      <a:pPr algn="r"/>
                      <a:r>
                        <a:rPr lang="en-US" dirty="0">
                          <a:solidFill>
                            <a:schemeClr val="tx2"/>
                          </a:solidFill>
                        </a:rPr>
                        <a:t>41,981</a:t>
                      </a:r>
                    </a:p>
                  </a:txBody>
                  <a:tcPr/>
                </a:tc>
                <a:tc>
                  <a:txBody>
                    <a:bodyPr/>
                    <a:lstStyle/>
                    <a:p>
                      <a:pPr algn="r"/>
                      <a:r>
                        <a:rPr lang="en-US" dirty="0">
                          <a:solidFill>
                            <a:schemeClr val="tx2"/>
                          </a:solidFill>
                        </a:rPr>
                        <a:t>49.47%</a:t>
                      </a:r>
                    </a:p>
                  </a:txBody>
                  <a:tcPr/>
                </a:tc>
                <a:tc>
                  <a:txBody>
                    <a:bodyPr/>
                    <a:lstStyle/>
                    <a:p>
                      <a:pPr algn="r"/>
                      <a:r>
                        <a:rPr lang="en-US" dirty="0">
                          <a:solidFill>
                            <a:schemeClr val="tx2"/>
                          </a:solidFill>
                        </a:rPr>
                        <a:t>5.19%</a:t>
                      </a:r>
                    </a:p>
                  </a:txBody>
                  <a:tcPr/>
                </a:tc>
                <a:tc>
                  <a:txBody>
                    <a:bodyPr/>
                    <a:lstStyle/>
                    <a:p>
                      <a:pPr algn="r"/>
                      <a:r>
                        <a:rPr lang="en-US" dirty="0">
                          <a:solidFill>
                            <a:schemeClr val="tx2"/>
                          </a:solidFill>
                        </a:rPr>
                        <a:t>0.72%</a:t>
                      </a:r>
                    </a:p>
                  </a:txBody>
                  <a:tcPr/>
                </a:tc>
                <a:tc>
                  <a:txBody>
                    <a:bodyPr/>
                    <a:lstStyle/>
                    <a:p>
                      <a:pPr algn="r"/>
                      <a:r>
                        <a:rPr lang="en-US" dirty="0">
                          <a:solidFill>
                            <a:schemeClr val="tx2"/>
                          </a:solidFill>
                        </a:rPr>
                        <a:t>13.25%</a:t>
                      </a:r>
                    </a:p>
                  </a:txBody>
                  <a:tcPr/>
                </a:tc>
                <a:tc>
                  <a:txBody>
                    <a:bodyPr/>
                    <a:lstStyle/>
                    <a:p>
                      <a:pPr algn="r"/>
                      <a:r>
                        <a:rPr lang="en-US" dirty="0">
                          <a:solidFill>
                            <a:schemeClr val="tx2"/>
                          </a:solidFill>
                        </a:rPr>
                        <a:t>31.37%</a:t>
                      </a:r>
                    </a:p>
                  </a:txBody>
                  <a:tcPr/>
                </a:tc>
                <a:extLst>
                  <a:ext uri="{0D108BD9-81ED-4DB2-BD59-A6C34878D82A}">
                    <a16:rowId xmlns:a16="http://schemas.microsoft.com/office/drawing/2014/main" val="73840488"/>
                  </a:ext>
                </a:extLst>
              </a:tr>
            </a:tbl>
          </a:graphicData>
        </a:graphic>
      </p:graphicFrame>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69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Average Product Behavior by Cluster</a:t>
            </a:r>
          </a:p>
          <a:p>
            <a:pPr algn="ctr"/>
            <a:r>
              <a:rPr lang="en-US" sz="1600" dirty="0">
                <a:solidFill>
                  <a:schemeClr val="bg1"/>
                </a:solidFill>
              </a:rPr>
              <a:t>(Average Percentages of Products Purchased by Brand)</a:t>
            </a:r>
          </a:p>
        </p:txBody>
      </p:sp>
    </p:spTree>
    <p:extLst>
      <p:ext uri="{BB962C8B-B14F-4D97-AF65-F5344CB8AC3E}">
        <p14:creationId xmlns:p14="http://schemas.microsoft.com/office/powerpoint/2010/main" val="335649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37</a:t>
            </a:fld>
            <a:endParaRPr lang="en-US" dirty="0"/>
          </a:p>
        </p:txBody>
      </p:sp>
      <p:graphicFrame>
        <p:nvGraphicFramePr>
          <p:cNvPr id="4" name="Content Placeholder 3">
            <a:extLst>
              <a:ext uri="{FF2B5EF4-FFF2-40B4-BE49-F238E27FC236}">
                <a16:creationId xmlns:a16="http://schemas.microsoft.com/office/drawing/2014/main" id="{34FDC845-9D1D-4B69-820F-BF20D1412988}"/>
              </a:ext>
            </a:extLst>
          </p:cNvPr>
          <p:cNvGraphicFramePr>
            <a:graphicFrameLocks noGrp="1"/>
          </p:cNvGraphicFramePr>
          <p:nvPr>
            <p:ph sz="half" idx="1"/>
            <p:extLst>
              <p:ext uri="{D42A27DB-BD31-4B8C-83A1-F6EECF244321}">
                <p14:modId xmlns:p14="http://schemas.microsoft.com/office/powerpoint/2010/main" val="3617699177"/>
              </p:ext>
            </p:extLst>
          </p:nvPr>
        </p:nvGraphicFramePr>
        <p:xfrm>
          <a:off x="835569" y="2111834"/>
          <a:ext cx="10515600" cy="3606800"/>
        </p:xfrm>
        <a:graphic>
          <a:graphicData uri="http://schemas.openxmlformats.org/drawingml/2006/table">
            <a:tbl>
              <a:tblPr firstRow="1" bandRow="1">
                <a:tableStyleId>{5C22544A-7EE6-4342-B048-85BDC9FD1C3A}</a:tableStyleId>
              </a:tblPr>
              <a:tblGrid>
                <a:gridCol w="1696064">
                  <a:extLst>
                    <a:ext uri="{9D8B030D-6E8A-4147-A177-3AD203B41FA5}">
                      <a16:colId xmlns:a16="http://schemas.microsoft.com/office/drawing/2014/main" val="2315079753"/>
                    </a:ext>
                  </a:extLst>
                </a:gridCol>
                <a:gridCol w="2374491">
                  <a:extLst>
                    <a:ext uri="{9D8B030D-6E8A-4147-A177-3AD203B41FA5}">
                      <a16:colId xmlns:a16="http://schemas.microsoft.com/office/drawing/2014/main" val="1241292609"/>
                    </a:ext>
                  </a:extLst>
                </a:gridCol>
                <a:gridCol w="2374491">
                  <a:extLst>
                    <a:ext uri="{9D8B030D-6E8A-4147-A177-3AD203B41FA5}">
                      <a16:colId xmlns:a16="http://schemas.microsoft.com/office/drawing/2014/main" val="5824226"/>
                    </a:ext>
                  </a:extLst>
                </a:gridCol>
                <a:gridCol w="1865671">
                  <a:extLst>
                    <a:ext uri="{9D8B030D-6E8A-4147-A177-3AD203B41FA5}">
                      <a16:colId xmlns:a16="http://schemas.microsoft.com/office/drawing/2014/main" val="360409587"/>
                    </a:ext>
                  </a:extLst>
                </a:gridCol>
                <a:gridCol w="2204883">
                  <a:extLst>
                    <a:ext uri="{9D8B030D-6E8A-4147-A177-3AD203B41FA5}">
                      <a16:colId xmlns:a16="http://schemas.microsoft.com/office/drawing/2014/main" val="2535580353"/>
                    </a:ext>
                  </a:extLst>
                </a:gridCol>
              </a:tblGrid>
              <a:tr h="370840">
                <a:tc>
                  <a:txBody>
                    <a:bodyPr/>
                    <a:lstStyle/>
                    <a:p>
                      <a:pPr algn="ctr"/>
                      <a:r>
                        <a:rPr lang="en-US" dirty="0"/>
                        <a:t>Cluster #</a:t>
                      </a:r>
                    </a:p>
                  </a:txBody>
                  <a:tcPr anchor="ctr"/>
                </a:tc>
                <a:tc>
                  <a:txBody>
                    <a:bodyPr/>
                    <a:lstStyle/>
                    <a:p>
                      <a:pPr algn="ctr"/>
                      <a:r>
                        <a:rPr lang="en-US" dirty="0"/>
                        <a:t># of Subscribers</a:t>
                      </a:r>
                    </a:p>
                  </a:txBody>
                  <a:tcPr anchor="ctr"/>
                </a:tc>
                <a:tc>
                  <a:txBody>
                    <a:bodyPr/>
                    <a:lstStyle/>
                    <a:p>
                      <a:pPr algn="ctr"/>
                      <a:r>
                        <a:rPr lang="en-US" dirty="0"/>
                        <a:t># of Subscribers with Active Status</a:t>
                      </a:r>
                    </a:p>
                  </a:txBody>
                  <a:tcPr anchor="ctr"/>
                </a:tc>
                <a:tc>
                  <a:txBody>
                    <a:bodyPr/>
                    <a:lstStyle/>
                    <a:p>
                      <a:pPr algn="ctr"/>
                      <a:r>
                        <a:rPr lang="en-US" dirty="0"/>
                        <a:t>% Opened Email in Last 6 Months</a:t>
                      </a:r>
                    </a:p>
                  </a:txBody>
                  <a:tcPr anchor="ctr"/>
                </a:tc>
                <a:tc>
                  <a:txBody>
                    <a:bodyPr/>
                    <a:lstStyle/>
                    <a:p>
                      <a:pPr algn="ctr"/>
                      <a:r>
                        <a:rPr lang="en-US" dirty="0"/>
                        <a:t>% Clicked an Email in Last 6 Months</a:t>
                      </a:r>
                    </a:p>
                  </a:txBody>
                  <a:tcPr anchor="ctr"/>
                </a:tc>
                <a:extLst>
                  <a:ext uri="{0D108BD9-81ED-4DB2-BD59-A6C34878D82A}">
                    <a16:rowId xmlns:a16="http://schemas.microsoft.com/office/drawing/2014/main" val="3532841593"/>
                  </a:ext>
                </a:extLst>
              </a:tr>
              <a:tr h="370840">
                <a:tc>
                  <a:txBody>
                    <a:bodyPr/>
                    <a:lstStyle/>
                    <a:p>
                      <a:pPr algn="ctr"/>
                      <a:r>
                        <a:rPr lang="en-US" dirty="0">
                          <a:solidFill>
                            <a:schemeClr val="tx2"/>
                          </a:solidFill>
                        </a:rPr>
                        <a:t>0</a:t>
                      </a:r>
                    </a:p>
                  </a:txBody>
                  <a:tcPr/>
                </a:tc>
                <a:tc>
                  <a:txBody>
                    <a:bodyPr/>
                    <a:lstStyle/>
                    <a:p>
                      <a:pPr algn="r"/>
                      <a:r>
                        <a:rPr lang="en-US" dirty="0">
                          <a:solidFill>
                            <a:schemeClr val="tx2"/>
                          </a:solidFill>
                        </a:rPr>
                        <a:t>42,185</a:t>
                      </a:r>
                    </a:p>
                  </a:txBody>
                  <a:tcPr/>
                </a:tc>
                <a:tc>
                  <a:txBody>
                    <a:bodyPr/>
                    <a:lstStyle/>
                    <a:p>
                      <a:pPr algn="r"/>
                      <a:r>
                        <a:rPr lang="en-US" dirty="0">
                          <a:solidFill>
                            <a:schemeClr val="tx2"/>
                          </a:solidFill>
                        </a:rPr>
                        <a:t>41,986</a:t>
                      </a:r>
                    </a:p>
                  </a:txBody>
                  <a:tcPr/>
                </a:tc>
                <a:tc>
                  <a:txBody>
                    <a:bodyPr/>
                    <a:lstStyle/>
                    <a:p>
                      <a:pPr algn="r"/>
                      <a:r>
                        <a:rPr lang="en-US" dirty="0">
                          <a:solidFill>
                            <a:schemeClr val="tx2"/>
                          </a:solidFill>
                        </a:rPr>
                        <a:t>98.95%</a:t>
                      </a:r>
                    </a:p>
                  </a:txBody>
                  <a:tcPr/>
                </a:tc>
                <a:tc>
                  <a:txBody>
                    <a:bodyPr/>
                    <a:lstStyle/>
                    <a:p>
                      <a:pPr algn="r"/>
                      <a:r>
                        <a:rPr lang="en-US" dirty="0">
                          <a:solidFill>
                            <a:schemeClr val="tx2"/>
                          </a:solidFill>
                        </a:rPr>
                        <a:t>100.00%</a:t>
                      </a:r>
                    </a:p>
                  </a:txBody>
                  <a:tcPr/>
                </a:tc>
                <a:extLst>
                  <a:ext uri="{0D108BD9-81ED-4DB2-BD59-A6C34878D82A}">
                    <a16:rowId xmlns:a16="http://schemas.microsoft.com/office/drawing/2014/main" val="618179071"/>
                  </a:ext>
                </a:extLst>
              </a:tr>
              <a:tr h="370840">
                <a:tc>
                  <a:txBody>
                    <a:bodyPr/>
                    <a:lstStyle/>
                    <a:p>
                      <a:pPr algn="ctr"/>
                      <a:r>
                        <a:rPr lang="en-US" dirty="0">
                          <a:solidFill>
                            <a:schemeClr val="tx2"/>
                          </a:solidFill>
                        </a:rPr>
                        <a:t>1</a:t>
                      </a:r>
                    </a:p>
                  </a:txBody>
                  <a:tcPr/>
                </a:tc>
                <a:tc>
                  <a:txBody>
                    <a:bodyPr/>
                    <a:lstStyle/>
                    <a:p>
                      <a:pPr algn="r"/>
                      <a:r>
                        <a:rPr lang="en-US" dirty="0">
                          <a:solidFill>
                            <a:schemeClr val="tx2"/>
                          </a:solidFill>
                        </a:rPr>
                        <a:t>61,480</a:t>
                      </a:r>
                    </a:p>
                  </a:txBody>
                  <a:tcPr/>
                </a:tc>
                <a:tc>
                  <a:txBody>
                    <a:bodyPr/>
                    <a:lstStyle/>
                    <a:p>
                      <a:pPr algn="r"/>
                      <a:r>
                        <a:rPr lang="en-US" dirty="0">
                          <a:solidFill>
                            <a:schemeClr val="tx2"/>
                          </a:solidFill>
                        </a:rPr>
                        <a:t>59,089</a:t>
                      </a:r>
                    </a:p>
                  </a:txBody>
                  <a:tcPr/>
                </a:tc>
                <a:tc>
                  <a:txBody>
                    <a:bodyPr/>
                    <a:lstStyle/>
                    <a:p>
                      <a:pPr algn="r"/>
                      <a:r>
                        <a:rPr lang="en-US" dirty="0">
                          <a:solidFill>
                            <a:schemeClr val="tx2"/>
                          </a:solidFill>
                        </a:rPr>
                        <a:t>12.44%</a:t>
                      </a:r>
                    </a:p>
                  </a:txBody>
                  <a:tcPr/>
                </a:tc>
                <a:tc>
                  <a:txBody>
                    <a:bodyPr/>
                    <a:lstStyle/>
                    <a:p>
                      <a:pPr algn="r"/>
                      <a:r>
                        <a:rPr lang="en-US" dirty="0">
                          <a:solidFill>
                            <a:schemeClr val="tx2"/>
                          </a:solidFill>
                        </a:rPr>
                        <a:t>0.27%</a:t>
                      </a:r>
                    </a:p>
                  </a:txBody>
                  <a:tcPr/>
                </a:tc>
                <a:extLst>
                  <a:ext uri="{0D108BD9-81ED-4DB2-BD59-A6C34878D82A}">
                    <a16:rowId xmlns:a16="http://schemas.microsoft.com/office/drawing/2014/main" val="1912848065"/>
                  </a:ext>
                </a:extLst>
              </a:tr>
              <a:tr h="370840">
                <a:tc>
                  <a:txBody>
                    <a:bodyPr/>
                    <a:lstStyle/>
                    <a:p>
                      <a:pPr algn="ctr"/>
                      <a:r>
                        <a:rPr lang="en-US" dirty="0">
                          <a:solidFill>
                            <a:schemeClr val="tx2"/>
                          </a:solidFill>
                        </a:rPr>
                        <a:t>2</a:t>
                      </a:r>
                    </a:p>
                  </a:txBody>
                  <a:tcPr/>
                </a:tc>
                <a:tc>
                  <a:txBody>
                    <a:bodyPr/>
                    <a:lstStyle/>
                    <a:p>
                      <a:pPr algn="r"/>
                      <a:r>
                        <a:rPr lang="en-US" dirty="0">
                          <a:solidFill>
                            <a:schemeClr val="tx2"/>
                          </a:solidFill>
                        </a:rPr>
                        <a:t>101,548</a:t>
                      </a:r>
                    </a:p>
                  </a:txBody>
                  <a:tcPr/>
                </a:tc>
                <a:tc>
                  <a:txBody>
                    <a:bodyPr/>
                    <a:lstStyle/>
                    <a:p>
                      <a:pPr algn="r"/>
                      <a:r>
                        <a:rPr lang="en-US" dirty="0">
                          <a:solidFill>
                            <a:schemeClr val="tx2"/>
                          </a:solidFill>
                        </a:rPr>
                        <a:t>97,671</a:t>
                      </a:r>
                    </a:p>
                  </a:txBody>
                  <a:tcPr/>
                </a:tc>
                <a:tc>
                  <a:txBody>
                    <a:bodyPr/>
                    <a:lstStyle/>
                    <a:p>
                      <a:pPr algn="r"/>
                      <a:r>
                        <a:rPr lang="en-US" dirty="0">
                          <a:solidFill>
                            <a:schemeClr val="tx2"/>
                          </a:solidFill>
                        </a:rPr>
                        <a:t>9.70%</a:t>
                      </a:r>
                    </a:p>
                  </a:txBody>
                  <a:tcPr/>
                </a:tc>
                <a:tc>
                  <a:txBody>
                    <a:bodyPr/>
                    <a:lstStyle/>
                    <a:p>
                      <a:pPr algn="r"/>
                      <a:r>
                        <a:rPr lang="en-US" dirty="0">
                          <a:solidFill>
                            <a:schemeClr val="tx2"/>
                          </a:solidFill>
                        </a:rPr>
                        <a:t>0.08%</a:t>
                      </a:r>
                    </a:p>
                  </a:txBody>
                  <a:tcPr/>
                </a:tc>
                <a:extLst>
                  <a:ext uri="{0D108BD9-81ED-4DB2-BD59-A6C34878D82A}">
                    <a16:rowId xmlns:a16="http://schemas.microsoft.com/office/drawing/2014/main" val="4050914538"/>
                  </a:ext>
                </a:extLst>
              </a:tr>
              <a:tr h="370840">
                <a:tc>
                  <a:txBody>
                    <a:bodyPr/>
                    <a:lstStyle/>
                    <a:p>
                      <a:pPr algn="ctr"/>
                      <a:r>
                        <a:rPr lang="en-US" dirty="0">
                          <a:solidFill>
                            <a:schemeClr val="tx2"/>
                          </a:solidFill>
                        </a:rPr>
                        <a:t>3</a:t>
                      </a:r>
                    </a:p>
                  </a:txBody>
                  <a:tcPr/>
                </a:tc>
                <a:tc>
                  <a:txBody>
                    <a:bodyPr/>
                    <a:lstStyle/>
                    <a:p>
                      <a:pPr algn="r"/>
                      <a:r>
                        <a:rPr lang="en-US" dirty="0">
                          <a:solidFill>
                            <a:schemeClr val="tx2"/>
                          </a:solidFill>
                        </a:rPr>
                        <a:t>47,331</a:t>
                      </a:r>
                    </a:p>
                  </a:txBody>
                  <a:tcPr/>
                </a:tc>
                <a:tc>
                  <a:txBody>
                    <a:bodyPr/>
                    <a:lstStyle/>
                    <a:p>
                      <a:pPr algn="r"/>
                      <a:r>
                        <a:rPr lang="en-US" dirty="0">
                          <a:solidFill>
                            <a:schemeClr val="tx2"/>
                          </a:solidFill>
                        </a:rPr>
                        <a:t>46,020</a:t>
                      </a:r>
                    </a:p>
                  </a:txBody>
                  <a:tcPr/>
                </a:tc>
                <a:tc>
                  <a:txBody>
                    <a:bodyPr/>
                    <a:lstStyle/>
                    <a:p>
                      <a:pPr algn="r"/>
                      <a:r>
                        <a:rPr lang="en-US" dirty="0">
                          <a:solidFill>
                            <a:schemeClr val="tx2"/>
                          </a:solidFill>
                        </a:rPr>
                        <a:t>25.17%</a:t>
                      </a:r>
                    </a:p>
                  </a:txBody>
                  <a:tcPr/>
                </a:tc>
                <a:tc>
                  <a:txBody>
                    <a:bodyPr/>
                    <a:lstStyle/>
                    <a:p>
                      <a:pPr algn="r"/>
                      <a:r>
                        <a:rPr lang="en-US" dirty="0">
                          <a:solidFill>
                            <a:schemeClr val="tx2"/>
                          </a:solidFill>
                        </a:rPr>
                        <a:t>11.59%</a:t>
                      </a:r>
                    </a:p>
                  </a:txBody>
                  <a:tcPr/>
                </a:tc>
                <a:extLst>
                  <a:ext uri="{0D108BD9-81ED-4DB2-BD59-A6C34878D82A}">
                    <a16:rowId xmlns:a16="http://schemas.microsoft.com/office/drawing/2014/main" val="3159962793"/>
                  </a:ext>
                </a:extLst>
              </a:tr>
              <a:tr h="370840">
                <a:tc>
                  <a:txBody>
                    <a:bodyPr/>
                    <a:lstStyle/>
                    <a:p>
                      <a:pPr algn="ctr"/>
                      <a:r>
                        <a:rPr lang="en-US" dirty="0">
                          <a:solidFill>
                            <a:schemeClr val="tx2"/>
                          </a:solidFill>
                        </a:rPr>
                        <a:t>4</a:t>
                      </a:r>
                    </a:p>
                  </a:txBody>
                  <a:tcPr/>
                </a:tc>
                <a:tc>
                  <a:txBody>
                    <a:bodyPr/>
                    <a:lstStyle/>
                    <a:p>
                      <a:pPr algn="r"/>
                      <a:r>
                        <a:rPr lang="en-US" dirty="0">
                          <a:solidFill>
                            <a:schemeClr val="tx2"/>
                          </a:solidFill>
                        </a:rPr>
                        <a:t>78,145</a:t>
                      </a:r>
                    </a:p>
                  </a:txBody>
                  <a:tcPr/>
                </a:tc>
                <a:tc>
                  <a:txBody>
                    <a:bodyPr/>
                    <a:lstStyle/>
                    <a:p>
                      <a:pPr algn="r"/>
                      <a:r>
                        <a:rPr lang="en-US" dirty="0">
                          <a:solidFill>
                            <a:schemeClr val="tx2"/>
                          </a:solidFill>
                        </a:rPr>
                        <a:t>74,726</a:t>
                      </a:r>
                    </a:p>
                  </a:txBody>
                  <a:tcPr/>
                </a:tc>
                <a:tc>
                  <a:txBody>
                    <a:bodyPr/>
                    <a:lstStyle/>
                    <a:p>
                      <a:pPr algn="r"/>
                      <a:r>
                        <a:rPr lang="en-US" dirty="0">
                          <a:solidFill>
                            <a:schemeClr val="tx2"/>
                          </a:solidFill>
                        </a:rPr>
                        <a:t>13.46%</a:t>
                      </a:r>
                    </a:p>
                  </a:txBody>
                  <a:tcPr/>
                </a:tc>
                <a:tc>
                  <a:txBody>
                    <a:bodyPr/>
                    <a:lstStyle/>
                    <a:p>
                      <a:pPr algn="r"/>
                      <a:r>
                        <a:rPr lang="en-US" dirty="0">
                          <a:solidFill>
                            <a:schemeClr val="tx2"/>
                          </a:solidFill>
                        </a:rPr>
                        <a:t>0.20%</a:t>
                      </a:r>
                    </a:p>
                  </a:txBody>
                  <a:tcPr/>
                </a:tc>
                <a:extLst>
                  <a:ext uri="{0D108BD9-81ED-4DB2-BD59-A6C34878D82A}">
                    <a16:rowId xmlns:a16="http://schemas.microsoft.com/office/drawing/2014/main" val="1877313958"/>
                  </a:ext>
                </a:extLst>
              </a:tr>
              <a:tr h="370840">
                <a:tc>
                  <a:txBody>
                    <a:bodyPr/>
                    <a:lstStyle/>
                    <a:p>
                      <a:pPr algn="ctr"/>
                      <a:r>
                        <a:rPr lang="en-US" dirty="0">
                          <a:solidFill>
                            <a:schemeClr val="tx2"/>
                          </a:solidFill>
                        </a:rPr>
                        <a:t>5</a:t>
                      </a:r>
                    </a:p>
                  </a:txBody>
                  <a:tcPr/>
                </a:tc>
                <a:tc>
                  <a:txBody>
                    <a:bodyPr/>
                    <a:lstStyle/>
                    <a:p>
                      <a:pPr algn="r"/>
                      <a:r>
                        <a:rPr lang="en-US" dirty="0">
                          <a:solidFill>
                            <a:schemeClr val="tx2"/>
                          </a:solidFill>
                        </a:rPr>
                        <a:t>48,201</a:t>
                      </a:r>
                    </a:p>
                  </a:txBody>
                  <a:tcPr/>
                </a:tc>
                <a:tc>
                  <a:txBody>
                    <a:bodyPr/>
                    <a:lstStyle/>
                    <a:p>
                      <a:pPr algn="r"/>
                      <a:r>
                        <a:rPr lang="en-US" dirty="0">
                          <a:solidFill>
                            <a:schemeClr val="tx2"/>
                          </a:solidFill>
                        </a:rPr>
                        <a:t>46,480</a:t>
                      </a:r>
                    </a:p>
                  </a:txBody>
                  <a:tcPr/>
                </a:tc>
                <a:tc>
                  <a:txBody>
                    <a:bodyPr/>
                    <a:lstStyle/>
                    <a:p>
                      <a:pPr algn="r"/>
                      <a:r>
                        <a:rPr lang="en-US" dirty="0">
                          <a:solidFill>
                            <a:schemeClr val="tx2"/>
                          </a:solidFill>
                        </a:rPr>
                        <a:t>24.44%</a:t>
                      </a:r>
                    </a:p>
                  </a:txBody>
                  <a:tcPr/>
                </a:tc>
                <a:tc>
                  <a:txBody>
                    <a:bodyPr/>
                    <a:lstStyle/>
                    <a:p>
                      <a:pPr algn="r"/>
                      <a:r>
                        <a:rPr lang="en-US" dirty="0">
                          <a:solidFill>
                            <a:schemeClr val="tx2"/>
                          </a:solidFill>
                        </a:rPr>
                        <a:t>13.15%</a:t>
                      </a:r>
                    </a:p>
                  </a:txBody>
                  <a:tcPr/>
                </a:tc>
                <a:extLst>
                  <a:ext uri="{0D108BD9-81ED-4DB2-BD59-A6C34878D82A}">
                    <a16:rowId xmlns:a16="http://schemas.microsoft.com/office/drawing/2014/main" val="2070844145"/>
                  </a:ext>
                </a:extLst>
              </a:tr>
              <a:tr h="370840">
                <a:tc>
                  <a:txBody>
                    <a:bodyPr/>
                    <a:lstStyle/>
                    <a:p>
                      <a:pPr algn="ctr"/>
                      <a:r>
                        <a:rPr lang="en-US" dirty="0">
                          <a:solidFill>
                            <a:schemeClr val="tx2"/>
                          </a:solidFill>
                        </a:rPr>
                        <a:t>6</a:t>
                      </a:r>
                    </a:p>
                  </a:txBody>
                  <a:tcPr/>
                </a:tc>
                <a:tc>
                  <a:txBody>
                    <a:bodyPr/>
                    <a:lstStyle/>
                    <a:p>
                      <a:pPr algn="r"/>
                      <a:r>
                        <a:rPr lang="en-US" dirty="0">
                          <a:solidFill>
                            <a:schemeClr val="tx2"/>
                          </a:solidFill>
                        </a:rPr>
                        <a:t>50,506</a:t>
                      </a:r>
                    </a:p>
                  </a:txBody>
                  <a:tcPr/>
                </a:tc>
                <a:tc>
                  <a:txBody>
                    <a:bodyPr/>
                    <a:lstStyle/>
                    <a:p>
                      <a:pPr algn="r"/>
                      <a:r>
                        <a:rPr lang="en-US" dirty="0">
                          <a:solidFill>
                            <a:schemeClr val="tx2"/>
                          </a:solidFill>
                        </a:rPr>
                        <a:t>48,476</a:t>
                      </a:r>
                    </a:p>
                  </a:txBody>
                  <a:tcPr/>
                </a:tc>
                <a:tc>
                  <a:txBody>
                    <a:bodyPr/>
                    <a:lstStyle/>
                    <a:p>
                      <a:pPr algn="r"/>
                      <a:r>
                        <a:rPr lang="en-US" dirty="0">
                          <a:solidFill>
                            <a:schemeClr val="tx2"/>
                          </a:solidFill>
                        </a:rPr>
                        <a:t>13.94%</a:t>
                      </a:r>
                    </a:p>
                  </a:txBody>
                  <a:tcPr/>
                </a:tc>
                <a:tc>
                  <a:txBody>
                    <a:bodyPr/>
                    <a:lstStyle/>
                    <a:p>
                      <a:pPr algn="r"/>
                      <a:r>
                        <a:rPr lang="en-US" dirty="0">
                          <a:solidFill>
                            <a:schemeClr val="tx2"/>
                          </a:solidFill>
                        </a:rPr>
                        <a:t>0.39%</a:t>
                      </a:r>
                    </a:p>
                  </a:txBody>
                  <a:tcPr/>
                </a:tc>
                <a:extLst>
                  <a:ext uri="{0D108BD9-81ED-4DB2-BD59-A6C34878D82A}">
                    <a16:rowId xmlns:a16="http://schemas.microsoft.com/office/drawing/2014/main" val="3483140472"/>
                  </a:ext>
                </a:extLst>
              </a:tr>
              <a:tr h="370840">
                <a:tc>
                  <a:txBody>
                    <a:bodyPr/>
                    <a:lstStyle/>
                    <a:p>
                      <a:pPr algn="ctr"/>
                      <a:r>
                        <a:rPr lang="en-US" dirty="0">
                          <a:solidFill>
                            <a:schemeClr val="tx2"/>
                          </a:solidFill>
                        </a:rPr>
                        <a:t>7</a:t>
                      </a:r>
                    </a:p>
                  </a:txBody>
                  <a:tcPr/>
                </a:tc>
                <a:tc>
                  <a:txBody>
                    <a:bodyPr/>
                    <a:lstStyle/>
                    <a:p>
                      <a:pPr algn="r"/>
                      <a:r>
                        <a:rPr lang="en-US" dirty="0">
                          <a:solidFill>
                            <a:schemeClr val="tx2"/>
                          </a:solidFill>
                        </a:rPr>
                        <a:t>41,981</a:t>
                      </a:r>
                    </a:p>
                  </a:txBody>
                  <a:tcPr/>
                </a:tc>
                <a:tc>
                  <a:txBody>
                    <a:bodyPr/>
                    <a:lstStyle/>
                    <a:p>
                      <a:pPr algn="r"/>
                      <a:r>
                        <a:rPr lang="en-US" dirty="0">
                          <a:solidFill>
                            <a:schemeClr val="tx2"/>
                          </a:solidFill>
                        </a:rPr>
                        <a:t>40,444</a:t>
                      </a:r>
                    </a:p>
                  </a:txBody>
                  <a:tcPr/>
                </a:tc>
                <a:tc>
                  <a:txBody>
                    <a:bodyPr/>
                    <a:lstStyle/>
                    <a:p>
                      <a:pPr algn="r"/>
                      <a:r>
                        <a:rPr lang="en-US" dirty="0">
                          <a:solidFill>
                            <a:schemeClr val="tx2"/>
                          </a:solidFill>
                        </a:rPr>
                        <a:t>20.13%</a:t>
                      </a:r>
                    </a:p>
                  </a:txBody>
                  <a:tcPr/>
                </a:tc>
                <a:tc>
                  <a:txBody>
                    <a:bodyPr/>
                    <a:lstStyle/>
                    <a:p>
                      <a:pPr algn="r"/>
                      <a:r>
                        <a:rPr lang="en-US" dirty="0">
                          <a:solidFill>
                            <a:schemeClr val="tx2"/>
                          </a:solidFill>
                        </a:rPr>
                        <a:t>9.80%</a:t>
                      </a:r>
                    </a:p>
                  </a:txBody>
                  <a:tcPr/>
                </a:tc>
                <a:extLst>
                  <a:ext uri="{0D108BD9-81ED-4DB2-BD59-A6C34878D82A}">
                    <a16:rowId xmlns:a16="http://schemas.microsoft.com/office/drawing/2014/main" val="73840488"/>
                  </a:ext>
                </a:extLst>
              </a:tr>
            </a:tbl>
          </a:graphicData>
        </a:graphic>
      </p:graphicFrame>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Average Email Behavior by Cluster</a:t>
            </a:r>
          </a:p>
          <a:p>
            <a:pPr algn="ctr"/>
            <a:r>
              <a:rPr lang="en-US" sz="1600" dirty="0">
                <a:solidFill>
                  <a:schemeClr val="bg1"/>
                </a:solidFill>
              </a:rPr>
              <a:t>(Email Open and Email Click Percentages are based on the Number of Subscribers with an Active Status)</a:t>
            </a:r>
          </a:p>
        </p:txBody>
      </p:sp>
    </p:spTree>
    <p:extLst>
      <p:ext uri="{BB962C8B-B14F-4D97-AF65-F5344CB8AC3E}">
        <p14:creationId xmlns:p14="http://schemas.microsoft.com/office/powerpoint/2010/main" val="328192354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43518"/>
            <a:ext cx="12192000" cy="173420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0"/>
          </p:nvPr>
        </p:nvSpPr>
        <p:spPr/>
        <p:txBody>
          <a:bodyPr/>
          <a:lstStyle/>
          <a:p>
            <a:fld id="{CE24C9C7-FE37-BC41-B75F-83D5936C69AF}" type="slidenum">
              <a:rPr lang="en-US" smtClean="0"/>
              <a:pPr/>
              <a:t>38</a:t>
            </a:fld>
            <a:endParaRPr lang="en-US" dirty="0"/>
          </a:p>
        </p:txBody>
      </p:sp>
      <p:graphicFrame>
        <p:nvGraphicFramePr>
          <p:cNvPr id="4" name="Content Placeholder 3">
            <a:extLst>
              <a:ext uri="{FF2B5EF4-FFF2-40B4-BE49-F238E27FC236}">
                <a16:creationId xmlns:a16="http://schemas.microsoft.com/office/drawing/2014/main" id="{34FDC845-9D1D-4B69-820F-BF20D1412988}"/>
              </a:ext>
            </a:extLst>
          </p:cNvPr>
          <p:cNvGraphicFramePr>
            <a:graphicFrameLocks noGrp="1"/>
          </p:cNvGraphicFramePr>
          <p:nvPr>
            <p:ph sz="half" idx="1"/>
            <p:extLst>
              <p:ext uri="{D42A27DB-BD31-4B8C-83A1-F6EECF244321}">
                <p14:modId xmlns:p14="http://schemas.microsoft.com/office/powerpoint/2010/main" val="1784394254"/>
              </p:ext>
            </p:extLst>
          </p:nvPr>
        </p:nvGraphicFramePr>
        <p:xfrm>
          <a:off x="220717" y="2072991"/>
          <a:ext cx="7315200" cy="37084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315079753"/>
                    </a:ext>
                  </a:extLst>
                </a:gridCol>
                <a:gridCol w="1188720">
                  <a:extLst>
                    <a:ext uri="{9D8B030D-6E8A-4147-A177-3AD203B41FA5}">
                      <a16:colId xmlns:a16="http://schemas.microsoft.com/office/drawing/2014/main" val="1241292609"/>
                    </a:ext>
                  </a:extLst>
                </a:gridCol>
                <a:gridCol w="1188720">
                  <a:extLst>
                    <a:ext uri="{9D8B030D-6E8A-4147-A177-3AD203B41FA5}">
                      <a16:colId xmlns:a16="http://schemas.microsoft.com/office/drawing/2014/main" val="5824226"/>
                    </a:ext>
                  </a:extLst>
                </a:gridCol>
                <a:gridCol w="1188720">
                  <a:extLst>
                    <a:ext uri="{9D8B030D-6E8A-4147-A177-3AD203B41FA5}">
                      <a16:colId xmlns:a16="http://schemas.microsoft.com/office/drawing/2014/main" val="360409587"/>
                    </a:ext>
                  </a:extLst>
                </a:gridCol>
                <a:gridCol w="1188720">
                  <a:extLst>
                    <a:ext uri="{9D8B030D-6E8A-4147-A177-3AD203B41FA5}">
                      <a16:colId xmlns:a16="http://schemas.microsoft.com/office/drawing/2014/main" val="2535580353"/>
                    </a:ext>
                  </a:extLst>
                </a:gridCol>
                <a:gridCol w="1188720">
                  <a:extLst>
                    <a:ext uri="{9D8B030D-6E8A-4147-A177-3AD203B41FA5}">
                      <a16:colId xmlns:a16="http://schemas.microsoft.com/office/drawing/2014/main" val="2811912910"/>
                    </a:ext>
                  </a:extLst>
                </a:gridCol>
              </a:tblGrid>
              <a:tr h="370840">
                <a:tc>
                  <a:txBody>
                    <a:bodyPr/>
                    <a:lstStyle/>
                    <a:p>
                      <a:pPr algn="ctr"/>
                      <a:r>
                        <a:rPr lang="en-US" dirty="0"/>
                        <a:t>Cluster #</a:t>
                      </a:r>
                    </a:p>
                  </a:txBody>
                  <a:tcPr anchor="ctr"/>
                </a:tc>
                <a:tc>
                  <a:txBody>
                    <a:bodyPr/>
                    <a:lstStyle/>
                    <a:p>
                      <a:pPr algn="ctr"/>
                      <a:r>
                        <a:rPr lang="en-US" dirty="0"/>
                        <a:t>Northeast</a:t>
                      </a:r>
                    </a:p>
                  </a:txBody>
                  <a:tcPr anchor="ctr"/>
                </a:tc>
                <a:tc>
                  <a:txBody>
                    <a:bodyPr/>
                    <a:lstStyle/>
                    <a:p>
                      <a:pPr algn="ctr"/>
                      <a:r>
                        <a:rPr lang="en-US" dirty="0"/>
                        <a:t>Southeast</a:t>
                      </a:r>
                    </a:p>
                  </a:txBody>
                  <a:tcPr anchor="ctr"/>
                </a:tc>
                <a:tc>
                  <a:txBody>
                    <a:bodyPr/>
                    <a:lstStyle/>
                    <a:p>
                      <a:pPr algn="ctr"/>
                      <a:r>
                        <a:rPr lang="en-US" dirty="0"/>
                        <a:t>Midwest</a:t>
                      </a:r>
                    </a:p>
                  </a:txBody>
                  <a:tcPr anchor="ctr"/>
                </a:tc>
                <a:tc>
                  <a:txBody>
                    <a:bodyPr/>
                    <a:lstStyle/>
                    <a:p>
                      <a:pPr algn="ctr"/>
                      <a:r>
                        <a:rPr lang="en-US" dirty="0"/>
                        <a:t>Southwest</a:t>
                      </a:r>
                    </a:p>
                  </a:txBody>
                  <a:tcPr anchor="ctr"/>
                </a:tc>
                <a:tc>
                  <a:txBody>
                    <a:bodyPr/>
                    <a:lstStyle/>
                    <a:p>
                      <a:pPr algn="ctr"/>
                      <a:r>
                        <a:rPr lang="en-US" dirty="0"/>
                        <a:t>West</a:t>
                      </a:r>
                    </a:p>
                  </a:txBody>
                  <a:tcPr anchor="ctr"/>
                </a:tc>
                <a:extLst>
                  <a:ext uri="{0D108BD9-81ED-4DB2-BD59-A6C34878D82A}">
                    <a16:rowId xmlns:a16="http://schemas.microsoft.com/office/drawing/2014/main" val="3532841593"/>
                  </a:ext>
                </a:extLst>
              </a:tr>
              <a:tr h="370840">
                <a:tc>
                  <a:txBody>
                    <a:bodyPr/>
                    <a:lstStyle/>
                    <a:p>
                      <a:pPr algn="ctr"/>
                      <a:r>
                        <a:rPr lang="en-US" dirty="0">
                          <a:solidFill>
                            <a:schemeClr val="tx2"/>
                          </a:solidFill>
                        </a:rPr>
                        <a:t>0</a:t>
                      </a:r>
                    </a:p>
                  </a:txBody>
                  <a:tcPr/>
                </a:tc>
                <a:tc>
                  <a:txBody>
                    <a:bodyPr/>
                    <a:lstStyle/>
                    <a:p>
                      <a:pPr algn="r"/>
                      <a:r>
                        <a:rPr lang="en-US" dirty="0">
                          <a:solidFill>
                            <a:schemeClr val="tx2"/>
                          </a:solidFill>
                        </a:rPr>
                        <a:t>20.30%</a:t>
                      </a:r>
                    </a:p>
                  </a:txBody>
                  <a:tcPr/>
                </a:tc>
                <a:tc>
                  <a:txBody>
                    <a:bodyPr/>
                    <a:lstStyle/>
                    <a:p>
                      <a:pPr algn="r"/>
                      <a:r>
                        <a:rPr lang="en-US" dirty="0">
                          <a:solidFill>
                            <a:schemeClr val="tx2"/>
                          </a:solidFill>
                        </a:rPr>
                        <a:t>24.99%</a:t>
                      </a:r>
                    </a:p>
                  </a:txBody>
                  <a:tcPr/>
                </a:tc>
                <a:tc>
                  <a:txBody>
                    <a:bodyPr/>
                    <a:lstStyle/>
                    <a:p>
                      <a:pPr algn="r"/>
                      <a:r>
                        <a:rPr lang="en-US" dirty="0">
                          <a:solidFill>
                            <a:schemeClr val="tx2"/>
                          </a:solidFill>
                        </a:rPr>
                        <a:t>22.59%</a:t>
                      </a:r>
                    </a:p>
                  </a:txBody>
                  <a:tcPr/>
                </a:tc>
                <a:tc>
                  <a:txBody>
                    <a:bodyPr/>
                    <a:lstStyle/>
                    <a:p>
                      <a:pPr algn="r"/>
                      <a:r>
                        <a:rPr lang="en-US" dirty="0">
                          <a:solidFill>
                            <a:schemeClr val="tx2"/>
                          </a:solidFill>
                        </a:rPr>
                        <a:t>14.88%</a:t>
                      </a:r>
                    </a:p>
                  </a:txBody>
                  <a:tcPr/>
                </a:tc>
                <a:tc>
                  <a:txBody>
                    <a:bodyPr/>
                    <a:lstStyle/>
                    <a:p>
                      <a:pPr algn="r"/>
                      <a:r>
                        <a:rPr lang="en-US" dirty="0">
                          <a:solidFill>
                            <a:schemeClr val="tx2"/>
                          </a:solidFill>
                        </a:rPr>
                        <a:t>17.24%</a:t>
                      </a:r>
                    </a:p>
                  </a:txBody>
                  <a:tcPr/>
                </a:tc>
                <a:extLst>
                  <a:ext uri="{0D108BD9-81ED-4DB2-BD59-A6C34878D82A}">
                    <a16:rowId xmlns:a16="http://schemas.microsoft.com/office/drawing/2014/main" val="618179071"/>
                  </a:ext>
                </a:extLst>
              </a:tr>
              <a:tr h="370840">
                <a:tc>
                  <a:txBody>
                    <a:bodyPr/>
                    <a:lstStyle/>
                    <a:p>
                      <a:pPr algn="ctr"/>
                      <a:r>
                        <a:rPr lang="en-US" dirty="0">
                          <a:solidFill>
                            <a:schemeClr val="tx2"/>
                          </a:solidFill>
                        </a:rPr>
                        <a:t>1</a:t>
                      </a:r>
                    </a:p>
                  </a:txBody>
                  <a:tcPr/>
                </a:tc>
                <a:tc>
                  <a:txBody>
                    <a:bodyPr/>
                    <a:lstStyle/>
                    <a:p>
                      <a:pPr algn="r"/>
                      <a:r>
                        <a:rPr lang="en-US" dirty="0">
                          <a:solidFill>
                            <a:schemeClr val="tx2"/>
                          </a:solidFill>
                        </a:rPr>
                        <a:t>21.03%</a:t>
                      </a:r>
                    </a:p>
                  </a:txBody>
                  <a:tcPr/>
                </a:tc>
                <a:tc>
                  <a:txBody>
                    <a:bodyPr/>
                    <a:lstStyle/>
                    <a:p>
                      <a:pPr algn="r"/>
                      <a:r>
                        <a:rPr lang="en-US" dirty="0">
                          <a:solidFill>
                            <a:schemeClr val="tx2"/>
                          </a:solidFill>
                        </a:rPr>
                        <a:t>25.35%</a:t>
                      </a:r>
                    </a:p>
                  </a:txBody>
                  <a:tcPr/>
                </a:tc>
                <a:tc>
                  <a:txBody>
                    <a:bodyPr/>
                    <a:lstStyle/>
                    <a:p>
                      <a:pPr algn="r"/>
                      <a:r>
                        <a:rPr lang="en-US" dirty="0">
                          <a:solidFill>
                            <a:schemeClr val="tx2"/>
                          </a:solidFill>
                        </a:rPr>
                        <a:t>25.20%</a:t>
                      </a:r>
                    </a:p>
                  </a:txBody>
                  <a:tcPr/>
                </a:tc>
                <a:tc>
                  <a:txBody>
                    <a:bodyPr/>
                    <a:lstStyle/>
                    <a:p>
                      <a:pPr algn="r"/>
                      <a:r>
                        <a:rPr lang="en-US" dirty="0">
                          <a:solidFill>
                            <a:schemeClr val="tx2"/>
                          </a:solidFill>
                        </a:rPr>
                        <a:t>12.65%</a:t>
                      </a:r>
                    </a:p>
                  </a:txBody>
                  <a:tcPr/>
                </a:tc>
                <a:tc>
                  <a:txBody>
                    <a:bodyPr/>
                    <a:lstStyle/>
                    <a:p>
                      <a:pPr algn="r"/>
                      <a:r>
                        <a:rPr lang="en-US" dirty="0">
                          <a:solidFill>
                            <a:schemeClr val="tx2"/>
                          </a:solidFill>
                        </a:rPr>
                        <a:t>15.77%</a:t>
                      </a:r>
                    </a:p>
                  </a:txBody>
                  <a:tcPr/>
                </a:tc>
                <a:extLst>
                  <a:ext uri="{0D108BD9-81ED-4DB2-BD59-A6C34878D82A}">
                    <a16:rowId xmlns:a16="http://schemas.microsoft.com/office/drawing/2014/main" val="1912848065"/>
                  </a:ext>
                </a:extLst>
              </a:tr>
              <a:tr h="370840">
                <a:tc>
                  <a:txBody>
                    <a:bodyPr/>
                    <a:lstStyle/>
                    <a:p>
                      <a:pPr algn="ctr"/>
                      <a:r>
                        <a:rPr lang="en-US" dirty="0">
                          <a:solidFill>
                            <a:schemeClr val="tx2"/>
                          </a:solidFill>
                        </a:rPr>
                        <a:t>2</a:t>
                      </a:r>
                    </a:p>
                  </a:txBody>
                  <a:tcPr/>
                </a:tc>
                <a:tc>
                  <a:txBody>
                    <a:bodyPr/>
                    <a:lstStyle/>
                    <a:p>
                      <a:pPr algn="r"/>
                      <a:r>
                        <a:rPr lang="en-US" dirty="0">
                          <a:solidFill>
                            <a:schemeClr val="tx2"/>
                          </a:solidFill>
                        </a:rPr>
                        <a:t>10.90%</a:t>
                      </a:r>
                    </a:p>
                  </a:txBody>
                  <a:tcPr/>
                </a:tc>
                <a:tc>
                  <a:txBody>
                    <a:bodyPr/>
                    <a:lstStyle/>
                    <a:p>
                      <a:pPr algn="r"/>
                      <a:r>
                        <a:rPr lang="en-US" dirty="0">
                          <a:solidFill>
                            <a:schemeClr val="tx2"/>
                          </a:solidFill>
                        </a:rPr>
                        <a:t>25.23%</a:t>
                      </a:r>
                    </a:p>
                  </a:txBody>
                  <a:tcPr/>
                </a:tc>
                <a:tc>
                  <a:txBody>
                    <a:bodyPr/>
                    <a:lstStyle/>
                    <a:p>
                      <a:pPr algn="r"/>
                      <a:r>
                        <a:rPr lang="en-US" dirty="0">
                          <a:solidFill>
                            <a:schemeClr val="tx2"/>
                          </a:solidFill>
                        </a:rPr>
                        <a:t>18.59%</a:t>
                      </a:r>
                    </a:p>
                  </a:txBody>
                  <a:tcPr/>
                </a:tc>
                <a:tc>
                  <a:txBody>
                    <a:bodyPr/>
                    <a:lstStyle/>
                    <a:p>
                      <a:pPr algn="r"/>
                      <a:r>
                        <a:rPr lang="en-US" dirty="0">
                          <a:solidFill>
                            <a:schemeClr val="tx2"/>
                          </a:solidFill>
                        </a:rPr>
                        <a:t>24.61%</a:t>
                      </a:r>
                    </a:p>
                  </a:txBody>
                  <a:tcPr/>
                </a:tc>
                <a:tc>
                  <a:txBody>
                    <a:bodyPr/>
                    <a:lstStyle/>
                    <a:p>
                      <a:pPr algn="r"/>
                      <a:r>
                        <a:rPr lang="en-US" dirty="0">
                          <a:solidFill>
                            <a:schemeClr val="tx2"/>
                          </a:solidFill>
                        </a:rPr>
                        <a:t>20.68%</a:t>
                      </a:r>
                    </a:p>
                  </a:txBody>
                  <a:tcPr/>
                </a:tc>
                <a:extLst>
                  <a:ext uri="{0D108BD9-81ED-4DB2-BD59-A6C34878D82A}">
                    <a16:rowId xmlns:a16="http://schemas.microsoft.com/office/drawing/2014/main" val="4050914538"/>
                  </a:ext>
                </a:extLst>
              </a:tr>
              <a:tr h="370840">
                <a:tc>
                  <a:txBody>
                    <a:bodyPr/>
                    <a:lstStyle/>
                    <a:p>
                      <a:pPr algn="ctr"/>
                      <a:r>
                        <a:rPr lang="en-US" dirty="0">
                          <a:solidFill>
                            <a:schemeClr val="tx2"/>
                          </a:solidFill>
                        </a:rPr>
                        <a:t>3</a:t>
                      </a:r>
                    </a:p>
                  </a:txBody>
                  <a:tcPr/>
                </a:tc>
                <a:tc>
                  <a:txBody>
                    <a:bodyPr/>
                    <a:lstStyle/>
                    <a:p>
                      <a:pPr algn="r"/>
                      <a:r>
                        <a:rPr lang="en-US" dirty="0">
                          <a:solidFill>
                            <a:schemeClr val="tx2"/>
                          </a:solidFill>
                        </a:rPr>
                        <a:t>17.88%</a:t>
                      </a:r>
                    </a:p>
                  </a:txBody>
                  <a:tcPr/>
                </a:tc>
                <a:tc>
                  <a:txBody>
                    <a:bodyPr/>
                    <a:lstStyle/>
                    <a:p>
                      <a:pPr algn="r"/>
                      <a:r>
                        <a:rPr lang="en-US" dirty="0">
                          <a:solidFill>
                            <a:schemeClr val="tx2"/>
                          </a:solidFill>
                        </a:rPr>
                        <a:t>23.05%</a:t>
                      </a:r>
                    </a:p>
                  </a:txBody>
                  <a:tcPr/>
                </a:tc>
                <a:tc>
                  <a:txBody>
                    <a:bodyPr/>
                    <a:lstStyle/>
                    <a:p>
                      <a:pPr algn="r"/>
                      <a:r>
                        <a:rPr lang="en-US" dirty="0">
                          <a:solidFill>
                            <a:schemeClr val="tx2"/>
                          </a:solidFill>
                        </a:rPr>
                        <a:t>21.36%</a:t>
                      </a:r>
                    </a:p>
                  </a:txBody>
                  <a:tcPr/>
                </a:tc>
                <a:tc>
                  <a:txBody>
                    <a:bodyPr/>
                    <a:lstStyle/>
                    <a:p>
                      <a:pPr algn="r"/>
                      <a:r>
                        <a:rPr lang="en-US" dirty="0">
                          <a:solidFill>
                            <a:schemeClr val="tx2"/>
                          </a:solidFill>
                        </a:rPr>
                        <a:t>18.78%</a:t>
                      </a:r>
                    </a:p>
                  </a:txBody>
                  <a:tcPr/>
                </a:tc>
                <a:tc>
                  <a:txBody>
                    <a:bodyPr/>
                    <a:lstStyle/>
                    <a:p>
                      <a:pPr algn="r"/>
                      <a:r>
                        <a:rPr lang="en-US" dirty="0">
                          <a:solidFill>
                            <a:schemeClr val="tx2"/>
                          </a:solidFill>
                        </a:rPr>
                        <a:t>18.94%</a:t>
                      </a:r>
                    </a:p>
                  </a:txBody>
                  <a:tcPr/>
                </a:tc>
                <a:extLst>
                  <a:ext uri="{0D108BD9-81ED-4DB2-BD59-A6C34878D82A}">
                    <a16:rowId xmlns:a16="http://schemas.microsoft.com/office/drawing/2014/main" val="3159962793"/>
                  </a:ext>
                </a:extLst>
              </a:tr>
              <a:tr h="370840">
                <a:tc>
                  <a:txBody>
                    <a:bodyPr/>
                    <a:lstStyle/>
                    <a:p>
                      <a:pPr algn="ctr"/>
                      <a:r>
                        <a:rPr lang="en-US" dirty="0">
                          <a:solidFill>
                            <a:schemeClr val="tx2"/>
                          </a:solidFill>
                        </a:rPr>
                        <a:t>4</a:t>
                      </a:r>
                    </a:p>
                  </a:txBody>
                  <a:tcPr/>
                </a:tc>
                <a:tc>
                  <a:txBody>
                    <a:bodyPr/>
                    <a:lstStyle/>
                    <a:p>
                      <a:pPr algn="r"/>
                      <a:r>
                        <a:rPr lang="en-US" dirty="0">
                          <a:solidFill>
                            <a:schemeClr val="tx2"/>
                          </a:solidFill>
                        </a:rPr>
                        <a:t>21.13%</a:t>
                      </a:r>
                    </a:p>
                  </a:txBody>
                  <a:tcPr/>
                </a:tc>
                <a:tc>
                  <a:txBody>
                    <a:bodyPr/>
                    <a:lstStyle/>
                    <a:p>
                      <a:pPr algn="r"/>
                      <a:r>
                        <a:rPr lang="en-US" dirty="0">
                          <a:solidFill>
                            <a:schemeClr val="tx2"/>
                          </a:solidFill>
                        </a:rPr>
                        <a:t>25.79%</a:t>
                      </a:r>
                    </a:p>
                  </a:txBody>
                  <a:tcPr/>
                </a:tc>
                <a:tc>
                  <a:txBody>
                    <a:bodyPr/>
                    <a:lstStyle/>
                    <a:p>
                      <a:pPr algn="r"/>
                      <a:r>
                        <a:rPr lang="en-US" dirty="0">
                          <a:solidFill>
                            <a:schemeClr val="tx2"/>
                          </a:solidFill>
                        </a:rPr>
                        <a:t>24.23%</a:t>
                      </a:r>
                    </a:p>
                  </a:txBody>
                  <a:tcPr/>
                </a:tc>
                <a:tc>
                  <a:txBody>
                    <a:bodyPr/>
                    <a:lstStyle/>
                    <a:p>
                      <a:pPr algn="r"/>
                      <a:r>
                        <a:rPr lang="en-US" dirty="0">
                          <a:solidFill>
                            <a:schemeClr val="tx2"/>
                          </a:solidFill>
                        </a:rPr>
                        <a:t>11.69%</a:t>
                      </a:r>
                    </a:p>
                  </a:txBody>
                  <a:tcPr/>
                </a:tc>
                <a:tc>
                  <a:txBody>
                    <a:bodyPr/>
                    <a:lstStyle/>
                    <a:p>
                      <a:pPr algn="r"/>
                      <a:r>
                        <a:rPr lang="en-US" dirty="0">
                          <a:solidFill>
                            <a:schemeClr val="tx2"/>
                          </a:solidFill>
                        </a:rPr>
                        <a:t>17.15%</a:t>
                      </a:r>
                    </a:p>
                  </a:txBody>
                  <a:tcPr/>
                </a:tc>
                <a:extLst>
                  <a:ext uri="{0D108BD9-81ED-4DB2-BD59-A6C34878D82A}">
                    <a16:rowId xmlns:a16="http://schemas.microsoft.com/office/drawing/2014/main" val="1877313958"/>
                  </a:ext>
                </a:extLst>
              </a:tr>
              <a:tr h="370840">
                <a:tc>
                  <a:txBody>
                    <a:bodyPr/>
                    <a:lstStyle/>
                    <a:p>
                      <a:pPr algn="ctr"/>
                      <a:r>
                        <a:rPr lang="en-US" dirty="0">
                          <a:solidFill>
                            <a:schemeClr val="tx2"/>
                          </a:solidFill>
                        </a:rPr>
                        <a:t>5</a:t>
                      </a:r>
                    </a:p>
                  </a:txBody>
                  <a:tcPr/>
                </a:tc>
                <a:tc>
                  <a:txBody>
                    <a:bodyPr/>
                    <a:lstStyle/>
                    <a:p>
                      <a:pPr algn="r"/>
                      <a:r>
                        <a:rPr lang="en-US" dirty="0">
                          <a:solidFill>
                            <a:schemeClr val="tx2"/>
                          </a:solidFill>
                        </a:rPr>
                        <a:t>13.02%</a:t>
                      </a:r>
                    </a:p>
                  </a:txBody>
                  <a:tcPr/>
                </a:tc>
                <a:tc>
                  <a:txBody>
                    <a:bodyPr/>
                    <a:lstStyle/>
                    <a:p>
                      <a:pPr algn="r"/>
                      <a:r>
                        <a:rPr lang="en-US" dirty="0">
                          <a:solidFill>
                            <a:schemeClr val="tx2"/>
                          </a:solidFill>
                        </a:rPr>
                        <a:t>21.64%</a:t>
                      </a:r>
                    </a:p>
                  </a:txBody>
                  <a:tcPr/>
                </a:tc>
                <a:tc>
                  <a:txBody>
                    <a:bodyPr/>
                    <a:lstStyle/>
                    <a:p>
                      <a:pPr algn="r"/>
                      <a:r>
                        <a:rPr lang="en-US" dirty="0">
                          <a:solidFill>
                            <a:schemeClr val="tx2"/>
                          </a:solidFill>
                        </a:rPr>
                        <a:t>21.09%</a:t>
                      </a:r>
                    </a:p>
                  </a:txBody>
                  <a:tcPr/>
                </a:tc>
                <a:tc>
                  <a:txBody>
                    <a:bodyPr/>
                    <a:lstStyle/>
                    <a:p>
                      <a:pPr algn="r"/>
                      <a:r>
                        <a:rPr lang="en-US" dirty="0">
                          <a:solidFill>
                            <a:schemeClr val="tx2"/>
                          </a:solidFill>
                        </a:rPr>
                        <a:t>17.71%</a:t>
                      </a:r>
                    </a:p>
                  </a:txBody>
                  <a:tcPr/>
                </a:tc>
                <a:tc>
                  <a:txBody>
                    <a:bodyPr/>
                    <a:lstStyle/>
                    <a:p>
                      <a:pPr algn="r"/>
                      <a:r>
                        <a:rPr lang="en-US" dirty="0">
                          <a:solidFill>
                            <a:schemeClr val="tx2"/>
                          </a:solidFill>
                        </a:rPr>
                        <a:t>26.54%</a:t>
                      </a:r>
                    </a:p>
                  </a:txBody>
                  <a:tcPr/>
                </a:tc>
                <a:extLst>
                  <a:ext uri="{0D108BD9-81ED-4DB2-BD59-A6C34878D82A}">
                    <a16:rowId xmlns:a16="http://schemas.microsoft.com/office/drawing/2014/main" val="2070844145"/>
                  </a:ext>
                </a:extLst>
              </a:tr>
              <a:tr h="370840">
                <a:tc>
                  <a:txBody>
                    <a:bodyPr/>
                    <a:lstStyle/>
                    <a:p>
                      <a:pPr algn="ctr"/>
                      <a:r>
                        <a:rPr lang="en-US" dirty="0">
                          <a:solidFill>
                            <a:schemeClr val="tx2"/>
                          </a:solidFill>
                        </a:rPr>
                        <a:t>6</a:t>
                      </a:r>
                    </a:p>
                  </a:txBody>
                  <a:tcPr/>
                </a:tc>
                <a:tc>
                  <a:txBody>
                    <a:bodyPr/>
                    <a:lstStyle/>
                    <a:p>
                      <a:pPr algn="r"/>
                      <a:r>
                        <a:rPr lang="en-US" dirty="0">
                          <a:solidFill>
                            <a:schemeClr val="tx2"/>
                          </a:solidFill>
                        </a:rPr>
                        <a:t>26.54%</a:t>
                      </a:r>
                    </a:p>
                  </a:txBody>
                  <a:tcPr/>
                </a:tc>
                <a:tc>
                  <a:txBody>
                    <a:bodyPr/>
                    <a:lstStyle/>
                    <a:p>
                      <a:pPr algn="r"/>
                      <a:r>
                        <a:rPr lang="en-US" dirty="0">
                          <a:solidFill>
                            <a:schemeClr val="tx2"/>
                          </a:solidFill>
                        </a:rPr>
                        <a:t>22.97%</a:t>
                      </a:r>
                    </a:p>
                  </a:txBody>
                  <a:tcPr/>
                </a:tc>
                <a:tc>
                  <a:txBody>
                    <a:bodyPr/>
                    <a:lstStyle/>
                    <a:p>
                      <a:pPr algn="r"/>
                      <a:r>
                        <a:rPr lang="en-US" dirty="0">
                          <a:solidFill>
                            <a:schemeClr val="tx2"/>
                          </a:solidFill>
                        </a:rPr>
                        <a:t>21.84%</a:t>
                      </a:r>
                    </a:p>
                  </a:txBody>
                  <a:tcPr/>
                </a:tc>
                <a:tc>
                  <a:txBody>
                    <a:bodyPr/>
                    <a:lstStyle/>
                    <a:p>
                      <a:pPr algn="r"/>
                      <a:r>
                        <a:rPr lang="en-US" dirty="0">
                          <a:solidFill>
                            <a:schemeClr val="tx2"/>
                          </a:solidFill>
                        </a:rPr>
                        <a:t>11.13%</a:t>
                      </a:r>
                    </a:p>
                  </a:txBody>
                  <a:tcPr/>
                </a:tc>
                <a:tc>
                  <a:txBody>
                    <a:bodyPr/>
                    <a:lstStyle/>
                    <a:p>
                      <a:pPr algn="r"/>
                      <a:r>
                        <a:rPr lang="en-US" dirty="0">
                          <a:solidFill>
                            <a:schemeClr val="tx2"/>
                          </a:solidFill>
                        </a:rPr>
                        <a:t>17.51%</a:t>
                      </a:r>
                    </a:p>
                  </a:txBody>
                  <a:tcPr/>
                </a:tc>
                <a:extLst>
                  <a:ext uri="{0D108BD9-81ED-4DB2-BD59-A6C34878D82A}">
                    <a16:rowId xmlns:a16="http://schemas.microsoft.com/office/drawing/2014/main" val="3483140472"/>
                  </a:ext>
                </a:extLst>
              </a:tr>
              <a:tr h="370840">
                <a:tc>
                  <a:txBody>
                    <a:bodyPr/>
                    <a:lstStyle/>
                    <a:p>
                      <a:pPr algn="ctr"/>
                      <a:r>
                        <a:rPr lang="en-US" dirty="0">
                          <a:solidFill>
                            <a:schemeClr val="tx2"/>
                          </a:solidFill>
                        </a:rPr>
                        <a:t>7</a:t>
                      </a:r>
                    </a:p>
                  </a:txBody>
                  <a:tcPr/>
                </a:tc>
                <a:tc>
                  <a:txBody>
                    <a:bodyPr/>
                    <a:lstStyle/>
                    <a:p>
                      <a:pPr algn="r"/>
                      <a:r>
                        <a:rPr lang="en-US" dirty="0">
                          <a:solidFill>
                            <a:schemeClr val="tx2"/>
                          </a:solidFill>
                        </a:rPr>
                        <a:t>15.79%</a:t>
                      </a:r>
                    </a:p>
                  </a:txBody>
                  <a:tcPr/>
                </a:tc>
                <a:tc>
                  <a:txBody>
                    <a:bodyPr/>
                    <a:lstStyle/>
                    <a:p>
                      <a:pPr algn="r"/>
                      <a:r>
                        <a:rPr lang="en-US" dirty="0">
                          <a:solidFill>
                            <a:schemeClr val="tx2"/>
                          </a:solidFill>
                        </a:rPr>
                        <a:t>24.39%</a:t>
                      </a:r>
                    </a:p>
                  </a:txBody>
                  <a:tcPr/>
                </a:tc>
                <a:tc>
                  <a:txBody>
                    <a:bodyPr/>
                    <a:lstStyle/>
                    <a:p>
                      <a:pPr algn="r"/>
                      <a:r>
                        <a:rPr lang="en-US" dirty="0">
                          <a:solidFill>
                            <a:schemeClr val="tx2"/>
                          </a:solidFill>
                        </a:rPr>
                        <a:t>19.95%</a:t>
                      </a:r>
                    </a:p>
                  </a:txBody>
                  <a:tcPr/>
                </a:tc>
                <a:tc>
                  <a:txBody>
                    <a:bodyPr/>
                    <a:lstStyle/>
                    <a:p>
                      <a:pPr algn="r"/>
                      <a:r>
                        <a:rPr lang="en-US" dirty="0">
                          <a:solidFill>
                            <a:schemeClr val="tx2"/>
                          </a:solidFill>
                        </a:rPr>
                        <a:t>18.74%</a:t>
                      </a:r>
                    </a:p>
                  </a:txBody>
                  <a:tcPr/>
                </a:tc>
                <a:tc>
                  <a:txBody>
                    <a:bodyPr/>
                    <a:lstStyle/>
                    <a:p>
                      <a:pPr algn="r"/>
                      <a:r>
                        <a:rPr lang="en-US" dirty="0">
                          <a:solidFill>
                            <a:schemeClr val="tx2"/>
                          </a:solidFill>
                        </a:rPr>
                        <a:t>21.13%</a:t>
                      </a:r>
                    </a:p>
                  </a:txBody>
                  <a:tcPr/>
                </a:tc>
                <a:extLst>
                  <a:ext uri="{0D108BD9-81ED-4DB2-BD59-A6C34878D82A}">
                    <a16:rowId xmlns:a16="http://schemas.microsoft.com/office/drawing/2014/main" val="73840488"/>
                  </a:ext>
                </a:extLst>
              </a:tr>
              <a:tr h="370840">
                <a:tc>
                  <a:txBody>
                    <a:bodyPr/>
                    <a:lstStyle/>
                    <a:p>
                      <a:pPr algn="ctr"/>
                      <a:r>
                        <a:rPr lang="en-US" dirty="0" err="1">
                          <a:solidFill>
                            <a:schemeClr val="tx2"/>
                          </a:solidFill>
                        </a:rPr>
                        <a:t>Unclustered</a:t>
                      </a:r>
                      <a:endParaRPr lang="en-US" dirty="0">
                        <a:solidFill>
                          <a:schemeClr val="tx2"/>
                        </a:solidFill>
                      </a:endParaRPr>
                    </a:p>
                  </a:txBody>
                  <a:tcPr/>
                </a:tc>
                <a:tc>
                  <a:txBody>
                    <a:bodyPr/>
                    <a:lstStyle/>
                    <a:p>
                      <a:pPr algn="r"/>
                      <a:r>
                        <a:rPr lang="en-US" dirty="0">
                          <a:solidFill>
                            <a:schemeClr val="tx2"/>
                          </a:solidFill>
                        </a:rPr>
                        <a:t>17.96%</a:t>
                      </a:r>
                    </a:p>
                  </a:txBody>
                  <a:tcPr/>
                </a:tc>
                <a:tc>
                  <a:txBody>
                    <a:bodyPr/>
                    <a:lstStyle/>
                    <a:p>
                      <a:pPr algn="r"/>
                      <a:r>
                        <a:rPr lang="en-US" dirty="0">
                          <a:solidFill>
                            <a:schemeClr val="tx2"/>
                          </a:solidFill>
                        </a:rPr>
                        <a:t>24.19%</a:t>
                      </a:r>
                    </a:p>
                  </a:txBody>
                  <a:tcPr/>
                </a:tc>
                <a:tc>
                  <a:txBody>
                    <a:bodyPr/>
                    <a:lstStyle/>
                    <a:p>
                      <a:pPr algn="r"/>
                      <a:r>
                        <a:rPr lang="en-US" dirty="0">
                          <a:solidFill>
                            <a:schemeClr val="tx2"/>
                          </a:solidFill>
                        </a:rPr>
                        <a:t>21.73%</a:t>
                      </a:r>
                    </a:p>
                  </a:txBody>
                  <a:tcPr/>
                </a:tc>
                <a:tc>
                  <a:txBody>
                    <a:bodyPr/>
                    <a:lstStyle/>
                    <a:p>
                      <a:pPr algn="r"/>
                      <a:r>
                        <a:rPr lang="en-US" dirty="0">
                          <a:solidFill>
                            <a:schemeClr val="tx2"/>
                          </a:solidFill>
                        </a:rPr>
                        <a:t>16.94%</a:t>
                      </a:r>
                    </a:p>
                  </a:txBody>
                  <a:tcPr/>
                </a:tc>
                <a:tc>
                  <a:txBody>
                    <a:bodyPr/>
                    <a:lstStyle/>
                    <a:p>
                      <a:pPr algn="r"/>
                      <a:r>
                        <a:rPr lang="en-US" dirty="0">
                          <a:solidFill>
                            <a:schemeClr val="tx2"/>
                          </a:solidFill>
                        </a:rPr>
                        <a:t>19.17%</a:t>
                      </a:r>
                    </a:p>
                  </a:txBody>
                  <a:tcPr/>
                </a:tc>
                <a:extLst>
                  <a:ext uri="{0D108BD9-81ED-4DB2-BD59-A6C34878D82A}">
                    <a16:rowId xmlns:a16="http://schemas.microsoft.com/office/drawing/2014/main" val="2357586931"/>
                  </a:ext>
                </a:extLst>
              </a:tr>
            </a:tbl>
          </a:graphicData>
        </a:graphic>
      </p:graphicFrame>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Percent of Orders by Region</a:t>
            </a:r>
          </a:p>
        </p:txBody>
      </p:sp>
      <p:pic>
        <p:nvPicPr>
          <p:cNvPr id="2050" name="Picture 2" descr="Related image">
            <a:extLst>
              <a:ext uri="{FF2B5EF4-FFF2-40B4-BE49-F238E27FC236}">
                <a16:creationId xmlns:a16="http://schemas.microsoft.com/office/drawing/2014/main" id="{526D0EC3-6F51-404C-9A62-CC331EFBB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998" y="2538784"/>
            <a:ext cx="4277795" cy="277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927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E24C9C7-FE37-BC41-B75F-83D5936C69AF}" type="slidenum">
              <a:rPr lang="en-US" smtClean="0"/>
              <a:pPr/>
              <a:t>39</a:t>
            </a:fld>
            <a:endParaRPr lang="en-US" dirty="0"/>
          </a:p>
        </p:txBody>
      </p:sp>
      <p:pic>
        <p:nvPicPr>
          <p:cNvPr id="20" name="Picture Placeholder 19">
            <a:extLst>
              <a:ext uri="{FF2B5EF4-FFF2-40B4-BE49-F238E27FC236}">
                <a16:creationId xmlns:a16="http://schemas.microsoft.com/office/drawing/2014/main" id="{C5D3B810-72EE-49B3-AAA3-57773D51AA76}"/>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val="0"/>
              </a:ext>
            </a:extLst>
          </a:blip>
          <a:srcRect t="1218" b="1218"/>
          <a:stretch>
            <a:fillRect/>
          </a:stretch>
        </p:blipFill>
        <p:spPr>
          <a:xfrm>
            <a:off x="3760161" y="2137373"/>
            <a:ext cx="1956494" cy="1907169"/>
          </a:xfrm>
        </p:spPr>
      </p:pic>
      <p:pic>
        <p:nvPicPr>
          <p:cNvPr id="22" name="Picture Placeholder 21">
            <a:extLst>
              <a:ext uri="{FF2B5EF4-FFF2-40B4-BE49-F238E27FC236}">
                <a16:creationId xmlns:a16="http://schemas.microsoft.com/office/drawing/2014/main" id="{9AF814B5-85A6-4DDF-AC45-D1B55E97A0CA}"/>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val="0"/>
              </a:ext>
            </a:extLst>
          </a:blip>
          <a:srcRect t="1257" b="1257"/>
          <a:stretch>
            <a:fillRect/>
          </a:stretch>
        </p:blipFill>
        <p:spPr>
          <a:xfrm>
            <a:off x="6274228" y="2137373"/>
            <a:ext cx="1956494" cy="1907169"/>
          </a:xfrm>
        </p:spPr>
      </p:pic>
      <p:sp>
        <p:nvSpPr>
          <p:cNvPr id="7" name="Text Placeholder 6"/>
          <p:cNvSpPr>
            <a:spLocks noGrp="1"/>
          </p:cNvSpPr>
          <p:nvPr>
            <p:ph type="body" sz="half" idx="75"/>
          </p:nvPr>
        </p:nvSpPr>
        <p:spPr>
          <a:xfrm>
            <a:off x="3760161" y="4752721"/>
            <a:ext cx="2007093" cy="430403"/>
          </a:xfrm>
        </p:spPr>
        <p:txBody>
          <a:bodyPr/>
          <a:lstStyle/>
          <a:p>
            <a:r>
              <a:rPr lang="en-US" dirty="0"/>
              <a:t>Web Analytics Strategist</a:t>
            </a:r>
          </a:p>
        </p:txBody>
      </p:sp>
      <p:sp>
        <p:nvSpPr>
          <p:cNvPr id="8" name="Text Placeholder 7"/>
          <p:cNvSpPr>
            <a:spLocks noGrp="1"/>
          </p:cNvSpPr>
          <p:nvPr>
            <p:ph type="body" sz="half" idx="76"/>
          </p:nvPr>
        </p:nvSpPr>
        <p:spPr>
          <a:xfrm>
            <a:off x="3760162" y="4298847"/>
            <a:ext cx="2007093" cy="386155"/>
          </a:xfrm>
        </p:spPr>
        <p:txBody>
          <a:bodyPr/>
          <a:lstStyle/>
          <a:p>
            <a:r>
              <a:rPr lang="en-US" dirty="0"/>
              <a:t>Julianna Renaud</a:t>
            </a:r>
          </a:p>
        </p:txBody>
      </p:sp>
      <p:sp>
        <p:nvSpPr>
          <p:cNvPr id="9" name="Text Placeholder 8"/>
          <p:cNvSpPr>
            <a:spLocks noGrp="1"/>
          </p:cNvSpPr>
          <p:nvPr>
            <p:ph type="body" sz="half" idx="77"/>
          </p:nvPr>
        </p:nvSpPr>
        <p:spPr>
          <a:xfrm>
            <a:off x="6223628" y="4752721"/>
            <a:ext cx="2007093" cy="430403"/>
          </a:xfrm>
        </p:spPr>
        <p:txBody>
          <a:bodyPr/>
          <a:lstStyle/>
          <a:p>
            <a:r>
              <a:rPr lang="en-US" dirty="0"/>
              <a:t>Springboard Mentor</a:t>
            </a:r>
          </a:p>
        </p:txBody>
      </p:sp>
      <p:sp>
        <p:nvSpPr>
          <p:cNvPr id="10" name="Text Placeholder 9"/>
          <p:cNvSpPr>
            <a:spLocks noGrp="1"/>
          </p:cNvSpPr>
          <p:nvPr>
            <p:ph type="body" sz="half" idx="78"/>
          </p:nvPr>
        </p:nvSpPr>
        <p:spPr>
          <a:xfrm>
            <a:off x="6223629" y="4298847"/>
            <a:ext cx="2100973" cy="386155"/>
          </a:xfrm>
        </p:spPr>
        <p:txBody>
          <a:bodyPr/>
          <a:lstStyle/>
          <a:p>
            <a:r>
              <a:rPr lang="en-US" dirty="0"/>
              <a:t>Charlotte Werger, PhD</a:t>
            </a:r>
          </a:p>
        </p:txBody>
      </p:sp>
      <p:pic>
        <p:nvPicPr>
          <p:cNvPr id="24" name="Picture 23">
            <a:extLst>
              <a:ext uri="{FF2B5EF4-FFF2-40B4-BE49-F238E27FC236}">
                <a16:creationId xmlns:a16="http://schemas.microsoft.com/office/drawing/2014/main" id="{6B167F09-518F-49EB-85DD-FF3B8053BF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626" y="5914411"/>
            <a:ext cx="2442260" cy="1085449"/>
          </a:xfrm>
          <a:prstGeom prst="rect">
            <a:avLst/>
          </a:prstGeom>
        </p:spPr>
      </p:pic>
    </p:spTree>
    <p:extLst>
      <p:ext uri="{BB962C8B-B14F-4D97-AF65-F5344CB8AC3E}">
        <p14:creationId xmlns:p14="http://schemas.microsoft.com/office/powerpoint/2010/main" val="87939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mages for data">
            <a:extLst>
              <a:ext uri="{FF2B5EF4-FFF2-40B4-BE49-F238E27FC236}">
                <a16:creationId xmlns:a16="http://schemas.microsoft.com/office/drawing/2014/main" id="{47385E46-361C-43FB-8BBA-B74AF6B4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 y="1358182"/>
            <a:ext cx="12192000" cy="5518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7F3647-EAAF-4A0B-B03D-C7E39B7287DC}"/>
              </a:ext>
            </a:extLst>
          </p:cNvPr>
          <p:cNvSpPr/>
          <p:nvPr/>
        </p:nvSpPr>
        <p:spPr>
          <a:xfrm>
            <a:off x="-2630" y="0"/>
            <a:ext cx="12192000" cy="1734206"/>
          </a:xfrm>
          <a:prstGeom prst="rect">
            <a:avLst/>
          </a:prstGeom>
          <a:solidFill>
            <a:srgbClr val="83DBE9"/>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4</a:t>
            </a:fld>
            <a:endParaRPr lang="en-US" dirty="0"/>
          </a:p>
        </p:txBody>
      </p:sp>
      <p:sp>
        <p:nvSpPr>
          <p:cNvPr id="10" name="Title 18">
            <a:extLst>
              <a:ext uri="{FF2B5EF4-FFF2-40B4-BE49-F238E27FC236}">
                <a16:creationId xmlns:a16="http://schemas.microsoft.com/office/drawing/2014/main" id="{FBA19196-4685-4A27-A29A-39017A1CCBAB}"/>
              </a:ext>
            </a:extLst>
          </p:cNvPr>
          <p:cNvSpPr txBox="1">
            <a:spLocks/>
          </p:cNvSpPr>
          <p:nvPr/>
        </p:nvSpPr>
        <p:spPr>
          <a:xfrm>
            <a:off x="0" y="-2732"/>
            <a:ext cx="121780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The Data</a:t>
            </a:r>
          </a:p>
        </p:txBody>
      </p:sp>
      <p:sp>
        <p:nvSpPr>
          <p:cNvPr id="14" name="Content Placeholder 2">
            <a:extLst>
              <a:ext uri="{FF2B5EF4-FFF2-40B4-BE49-F238E27FC236}">
                <a16:creationId xmlns:a16="http://schemas.microsoft.com/office/drawing/2014/main" id="{F7FB8799-0120-4CD2-8259-DF3A04A21898}"/>
              </a:ext>
            </a:extLst>
          </p:cNvPr>
          <p:cNvSpPr>
            <a:spLocks noGrp="1"/>
          </p:cNvSpPr>
          <p:nvPr>
            <p:ph sz="half" idx="1"/>
          </p:nvPr>
        </p:nvSpPr>
        <p:spPr>
          <a:xfrm>
            <a:off x="457200" y="2011680"/>
            <a:ext cx="11338560" cy="4591001"/>
          </a:xfrm>
          <a:solidFill>
            <a:schemeClr val="bg1">
              <a:alpha val="80000"/>
            </a:schemeClr>
          </a:solidFill>
          <a:ln>
            <a:solidFill>
              <a:schemeClr val="bg2"/>
            </a:solidFill>
          </a:ln>
        </p:spPr>
        <p:txBody>
          <a:bodyPr/>
          <a:lstStyle/>
          <a:p>
            <a:pPr marL="0" indent="0">
              <a:buNone/>
            </a:pPr>
            <a:r>
              <a:rPr lang="en-US" dirty="0"/>
              <a:t>SQL queries were utilized to pull data from the client’s ESP*:</a:t>
            </a:r>
          </a:p>
          <a:p>
            <a:r>
              <a:rPr lang="en-US" sz="2200" b="1" i="1" dirty="0"/>
              <a:t>Account Master</a:t>
            </a:r>
            <a:r>
              <a:rPr lang="en-US" sz="2200" dirty="0"/>
              <a:t>: Total list of Subscriber IDs</a:t>
            </a:r>
          </a:p>
          <a:p>
            <a:r>
              <a:rPr lang="en-US" sz="2200" b="1" i="1" dirty="0"/>
              <a:t>Product File</a:t>
            </a:r>
            <a:r>
              <a:rPr lang="en-US" sz="2200" dirty="0"/>
              <a:t>: Product details such as category, sub-category, etc.</a:t>
            </a:r>
          </a:p>
          <a:p>
            <a:r>
              <a:rPr lang="en-US" sz="2200" b="1" i="1" dirty="0"/>
              <a:t>Purchase File</a:t>
            </a:r>
            <a:r>
              <a:rPr lang="en-US" sz="2200" dirty="0"/>
              <a:t>: Purchase details such as Order ID, Product ID (SKU), Subscriber ID (purchaser)</a:t>
            </a:r>
          </a:p>
          <a:p>
            <a:r>
              <a:rPr lang="en-US" sz="2200" b="1" i="1" dirty="0"/>
              <a:t>Subscriber Status</a:t>
            </a:r>
            <a:r>
              <a:rPr lang="en-US" sz="2200" dirty="0"/>
              <a:t>: Subscriber’s email program status (Active, Held, Bounced)</a:t>
            </a:r>
          </a:p>
          <a:p>
            <a:r>
              <a:rPr lang="en-US" sz="2200" b="1" i="1" dirty="0"/>
              <a:t>Sent Count</a:t>
            </a:r>
            <a:r>
              <a:rPr lang="en-US" sz="2200" dirty="0"/>
              <a:t>: The total number of emails sent to the subscriber in the last six months</a:t>
            </a:r>
          </a:p>
          <a:p>
            <a:r>
              <a:rPr lang="en-US" sz="2200" b="1" i="1" dirty="0"/>
              <a:t>Open Count</a:t>
            </a:r>
            <a:r>
              <a:rPr lang="en-US" sz="2200" dirty="0"/>
              <a:t>: The total number of email opens in the last six months</a:t>
            </a:r>
          </a:p>
          <a:p>
            <a:r>
              <a:rPr lang="en-US" sz="2200" b="1" i="1" dirty="0"/>
              <a:t>Click Count</a:t>
            </a:r>
            <a:r>
              <a:rPr lang="en-US" sz="2200" dirty="0"/>
              <a:t>: The total number of email clicks in the last six months</a:t>
            </a:r>
          </a:p>
          <a:p>
            <a:pPr marL="0" indent="0">
              <a:buNone/>
            </a:pPr>
            <a:endParaRPr lang="en-US" sz="2200" dirty="0"/>
          </a:p>
          <a:p>
            <a:pPr>
              <a:buFontTx/>
              <a:buChar char="*"/>
            </a:pPr>
            <a:r>
              <a:rPr lang="en-US" sz="1600" i="1" dirty="0">
                <a:solidFill>
                  <a:schemeClr val="tx2"/>
                </a:solidFill>
              </a:rPr>
              <a:t>No Personally Identifiable Information (PII) was utilized. Subscriber ID was utilized in lieu of email address. City and state data were pulled for location of purchase, but not billing or shipping addresses. No payment data was utilized.</a:t>
            </a:r>
          </a:p>
        </p:txBody>
      </p:sp>
    </p:spTree>
    <p:extLst>
      <p:ext uri="{BB962C8B-B14F-4D97-AF65-F5344CB8AC3E}">
        <p14:creationId xmlns:p14="http://schemas.microsoft.com/office/powerpoint/2010/main" val="260914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AD535D6D-B119-43DF-8F3B-C154AEC2230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063" t="16507" b="34622"/>
          <a:stretch/>
        </p:blipFill>
        <p:spPr>
          <a:xfrm>
            <a:off x="0" y="0"/>
            <a:ext cx="12191999" cy="6858000"/>
          </a:xfrm>
        </p:spPr>
      </p:pic>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83DBE9"/>
          </a:solidFill>
          <a:ln>
            <a:solidFill>
              <a:srgbClr val="83D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5</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The Methodology</a:t>
            </a:r>
          </a:p>
        </p:txBody>
      </p:sp>
      <p:sp>
        <p:nvSpPr>
          <p:cNvPr id="17" name="Content Placeholder 2">
            <a:extLst>
              <a:ext uri="{FF2B5EF4-FFF2-40B4-BE49-F238E27FC236}">
                <a16:creationId xmlns:a16="http://schemas.microsoft.com/office/drawing/2014/main" id="{280ECDFF-939B-4E3B-96C6-2737715439B5}"/>
              </a:ext>
            </a:extLst>
          </p:cNvPr>
          <p:cNvSpPr>
            <a:spLocks noGrp="1"/>
          </p:cNvSpPr>
          <p:nvPr>
            <p:ph sz="half" idx="1"/>
          </p:nvPr>
        </p:nvSpPr>
        <p:spPr>
          <a:xfrm>
            <a:off x="457200" y="2011680"/>
            <a:ext cx="11338560" cy="4591001"/>
          </a:xfrm>
          <a:solidFill>
            <a:schemeClr val="bg1">
              <a:alpha val="80000"/>
            </a:schemeClr>
          </a:solidFill>
          <a:ln>
            <a:solidFill>
              <a:schemeClr val="bg2"/>
            </a:solidFill>
          </a:ln>
        </p:spPr>
        <p:txBody>
          <a:bodyPr anchor="ctr"/>
          <a:lstStyle/>
          <a:p>
            <a:pPr marL="0" indent="0" algn="ctr">
              <a:buNone/>
            </a:pPr>
            <a:r>
              <a:rPr lang="en-US" sz="4000" dirty="0"/>
              <a:t>The project was treated as an </a:t>
            </a:r>
            <a:r>
              <a:rPr lang="en-US" sz="4000" b="1" i="1" dirty="0"/>
              <a:t>unsupervised learning classification </a:t>
            </a:r>
            <a:r>
              <a:rPr lang="en-US" sz="4000" dirty="0"/>
              <a:t>problem. </a:t>
            </a:r>
            <a:r>
              <a:rPr lang="en-US" sz="4000" dirty="0" err="1"/>
              <a:t>Sklearn’s</a:t>
            </a:r>
            <a:r>
              <a:rPr lang="en-US" sz="4000" dirty="0"/>
              <a:t> </a:t>
            </a:r>
            <a:r>
              <a:rPr lang="en-US" sz="4000" b="1" i="1" dirty="0"/>
              <a:t>Mini Batch </a:t>
            </a:r>
            <a:r>
              <a:rPr lang="en-US" sz="4000" b="1" i="1" dirty="0" err="1"/>
              <a:t>KMeans</a:t>
            </a:r>
            <a:r>
              <a:rPr lang="en-US" sz="4000" b="1" i="1" dirty="0"/>
              <a:t> </a:t>
            </a:r>
            <a:r>
              <a:rPr lang="en-US" sz="4000" dirty="0"/>
              <a:t>and </a:t>
            </a:r>
            <a:r>
              <a:rPr lang="en-US" sz="4000" b="1" i="1" dirty="0" err="1"/>
              <a:t>KMeans</a:t>
            </a:r>
            <a:r>
              <a:rPr lang="en-US" sz="4000" dirty="0"/>
              <a:t> algorithms were utilized to build customer clusters. The </a:t>
            </a:r>
            <a:r>
              <a:rPr lang="en-US" sz="4000" b="1" i="1" dirty="0"/>
              <a:t>Elbow Method</a:t>
            </a:r>
            <a:r>
              <a:rPr lang="en-US" sz="4000" dirty="0"/>
              <a:t> was utilized to determine the appropriate number of clusters between two and ten.</a:t>
            </a:r>
            <a:endParaRPr lang="en-US" sz="4000" b="1" i="1" dirty="0"/>
          </a:p>
        </p:txBody>
      </p:sp>
    </p:spTree>
    <p:extLst>
      <p:ext uri="{BB962C8B-B14F-4D97-AF65-F5344CB8AC3E}">
        <p14:creationId xmlns:p14="http://schemas.microsoft.com/office/powerpoint/2010/main" val="378397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mages for data">
            <a:extLst>
              <a:ext uri="{FF2B5EF4-FFF2-40B4-BE49-F238E27FC236}">
                <a16:creationId xmlns:a16="http://schemas.microsoft.com/office/drawing/2014/main" id="{47385E46-361C-43FB-8BBA-B74AF6B4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 y="1358182"/>
            <a:ext cx="12192000" cy="5518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7F3647-EAAF-4A0B-B03D-C7E39B7287DC}"/>
              </a:ext>
            </a:extLst>
          </p:cNvPr>
          <p:cNvSpPr/>
          <p:nvPr/>
        </p:nvSpPr>
        <p:spPr>
          <a:xfrm>
            <a:off x="-2630" y="0"/>
            <a:ext cx="12192000" cy="1734206"/>
          </a:xfrm>
          <a:prstGeom prst="rect">
            <a:avLst/>
          </a:prstGeom>
          <a:solidFill>
            <a:srgbClr val="0C436D"/>
          </a:solidFill>
          <a:ln>
            <a:solidFill>
              <a:srgbClr val="0C43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6</a:t>
            </a:fld>
            <a:endParaRPr lang="en-US" dirty="0"/>
          </a:p>
        </p:txBody>
      </p:sp>
      <p:sp>
        <p:nvSpPr>
          <p:cNvPr id="10" name="Title 18">
            <a:extLst>
              <a:ext uri="{FF2B5EF4-FFF2-40B4-BE49-F238E27FC236}">
                <a16:creationId xmlns:a16="http://schemas.microsoft.com/office/drawing/2014/main" id="{FBA19196-4685-4A27-A29A-39017A1CCBAB}"/>
              </a:ext>
            </a:extLst>
          </p:cNvPr>
          <p:cNvSpPr txBox="1">
            <a:spLocks/>
          </p:cNvSpPr>
          <p:nvPr/>
        </p:nvSpPr>
        <p:spPr>
          <a:xfrm>
            <a:off x="0" y="-2732"/>
            <a:ext cx="121780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Data Wrangling</a:t>
            </a:r>
          </a:p>
        </p:txBody>
      </p:sp>
      <p:sp>
        <p:nvSpPr>
          <p:cNvPr id="14" name="Content Placeholder 2">
            <a:extLst>
              <a:ext uri="{FF2B5EF4-FFF2-40B4-BE49-F238E27FC236}">
                <a16:creationId xmlns:a16="http://schemas.microsoft.com/office/drawing/2014/main" id="{F7FB8799-0120-4CD2-8259-DF3A04A21898}"/>
              </a:ext>
            </a:extLst>
          </p:cNvPr>
          <p:cNvSpPr>
            <a:spLocks noGrp="1"/>
          </p:cNvSpPr>
          <p:nvPr>
            <p:ph sz="half" idx="1"/>
          </p:nvPr>
        </p:nvSpPr>
        <p:spPr>
          <a:xfrm>
            <a:off x="457200" y="2011680"/>
            <a:ext cx="11338560" cy="4591001"/>
          </a:xfrm>
          <a:solidFill>
            <a:schemeClr val="bg1">
              <a:alpha val="80000"/>
            </a:schemeClr>
          </a:solidFill>
          <a:ln>
            <a:solidFill>
              <a:schemeClr val="bg2"/>
            </a:solidFill>
          </a:ln>
        </p:spPr>
        <p:txBody>
          <a:bodyPr/>
          <a:lstStyle/>
          <a:p>
            <a:r>
              <a:rPr lang="en-US" sz="2200" b="1" i="1" dirty="0"/>
              <a:t>Date Fields</a:t>
            </a:r>
            <a:r>
              <a:rPr lang="en-US" sz="2200" dirty="0"/>
              <a:t>: Required proper formatting</a:t>
            </a:r>
          </a:p>
          <a:p>
            <a:r>
              <a:rPr lang="en-US" sz="2200" b="1" i="1" dirty="0"/>
              <a:t>Missing Data</a:t>
            </a:r>
            <a:r>
              <a:rPr lang="en-US" sz="2200" dirty="0"/>
              <a:t>: The handling of missing data was dependent upon the column</a:t>
            </a:r>
          </a:p>
          <a:p>
            <a:pPr lvl="1"/>
            <a:r>
              <a:rPr lang="en-US" sz="1800" dirty="0"/>
              <a:t>Some columns were dropped</a:t>
            </a:r>
          </a:p>
          <a:p>
            <a:pPr lvl="1"/>
            <a:r>
              <a:rPr lang="en-US" sz="1800" dirty="0"/>
              <a:t>Some columns missing data was replaced with “0”  </a:t>
            </a:r>
          </a:p>
          <a:p>
            <a:pPr lvl="1"/>
            <a:r>
              <a:rPr lang="en-US" sz="1800" dirty="0"/>
              <a:t>The Product Quantity column missing data was replaced with “1” (the mean was 1.48, the mode was 1 and the median was 1) </a:t>
            </a:r>
          </a:p>
          <a:p>
            <a:r>
              <a:rPr lang="en-US" sz="2200" b="1" i="1" dirty="0"/>
              <a:t>Creation of Categorical Columns</a:t>
            </a:r>
            <a:r>
              <a:rPr lang="en-US" sz="2200" dirty="0"/>
              <a:t>: Columns such as Product Category that contained text were pivoted into a column for each category. The columns were then populated with the sum of products purchased in that category for each Subscriber ID.</a:t>
            </a:r>
          </a:p>
          <a:p>
            <a:r>
              <a:rPr lang="en-US" sz="2200" b="1" i="1" dirty="0"/>
              <a:t>Pivoting the Data:</a:t>
            </a:r>
            <a:r>
              <a:rPr lang="en-US" sz="2200" dirty="0"/>
              <a:t> The data was pivoted to create a single row of data for each </a:t>
            </a:r>
            <a:r>
              <a:rPr lang="en-US" sz="2200" dirty="0" err="1"/>
              <a:t>SubscriberID</a:t>
            </a:r>
            <a:endParaRPr lang="en-US" sz="2200" dirty="0"/>
          </a:p>
          <a:p>
            <a:r>
              <a:rPr lang="en-US" sz="2200" b="1" i="1" dirty="0"/>
              <a:t>Formulation of Binary Email Columns: </a:t>
            </a:r>
            <a:r>
              <a:rPr lang="en-US" sz="2200" dirty="0"/>
              <a:t>Email Status, Email Open Rate, and Email Click Rate were turned into binary columns</a:t>
            </a:r>
            <a:endParaRPr lang="en-US" sz="1600" dirty="0">
              <a:solidFill>
                <a:schemeClr val="tx2"/>
              </a:solidFill>
            </a:endParaRPr>
          </a:p>
          <a:p>
            <a:pPr>
              <a:buFontTx/>
              <a:buChar char="*"/>
            </a:pPr>
            <a:r>
              <a:rPr lang="en-US" sz="1600" i="1" dirty="0">
                <a:solidFill>
                  <a:schemeClr val="tx2"/>
                </a:solidFill>
              </a:rPr>
              <a:t>More detailed explanations of each data wrangling step can be found in the project Code and Report document.</a:t>
            </a:r>
          </a:p>
        </p:txBody>
      </p:sp>
    </p:spTree>
    <p:extLst>
      <p:ext uri="{BB962C8B-B14F-4D97-AF65-F5344CB8AC3E}">
        <p14:creationId xmlns:p14="http://schemas.microsoft.com/office/powerpoint/2010/main" val="260273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images for data">
            <a:extLst>
              <a:ext uri="{FF2B5EF4-FFF2-40B4-BE49-F238E27FC236}">
                <a16:creationId xmlns:a16="http://schemas.microsoft.com/office/drawing/2014/main" id="{47385E46-361C-43FB-8BBA-B74AF6B4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 y="1358182"/>
            <a:ext cx="12192000" cy="5518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7F3647-EAAF-4A0B-B03D-C7E39B7287DC}"/>
              </a:ext>
            </a:extLst>
          </p:cNvPr>
          <p:cNvSpPr/>
          <p:nvPr/>
        </p:nvSpPr>
        <p:spPr>
          <a:xfrm>
            <a:off x="-2630" y="0"/>
            <a:ext cx="12192000" cy="1734206"/>
          </a:xfrm>
          <a:prstGeom prst="rect">
            <a:avLst/>
          </a:prstGeom>
          <a:solidFill>
            <a:srgbClr val="0C436D"/>
          </a:solidFill>
          <a:ln>
            <a:solidFill>
              <a:srgbClr val="0C43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7</a:t>
            </a:fld>
            <a:endParaRPr lang="en-US" dirty="0"/>
          </a:p>
        </p:txBody>
      </p:sp>
      <p:sp>
        <p:nvSpPr>
          <p:cNvPr id="10" name="Title 18">
            <a:extLst>
              <a:ext uri="{FF2B5EF4-FFF2-40B4-BE49-F238E27FC236}">
                <a16:creationId xmlns:a16="http://schemas.microsoft.com/office/drawing/2014/main" id="{FBA19196-4685-4A27-A29A-39017A1CCBAB}"/>
              </a:ext>
            </a:extLst>
          </p:cNvPr>
          <p:cNvSpPr txBox="1">
            <a:spLocks/>
          </p:cNvSpPr>
          <p:nvPr/>
        </p:nvSpPr>
        <p:spPr>
          <a:xfrm>
            <a:off x="0" y="-2732"/>
            <a:ext cx="121780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Data Wrangling</a:t>
            </a:r>
          </a:p>
        </p:txBody>
      </p:sp>
      <p:sp>
        <p:nvSpPr>
          <p:cNvPr id="14" name="Content Placeholder 2">
            <a:extLst>
              <a:ext uri="{FF2B5EF4-FFF2-40B4-BE49-F238E27FC236}">
                <a16:creationId xmlns:a16="http://schemas.microsoft.com/office/drawing/2014/main" id="{F7FB8799-0120-4CD2-8259-DF3A04A21898}"/>
              </a:ext>
            </a:extLst>
          </p:cNvPr>
          <p:cNvSpPr>
            <a:spLocks noGrp="1"/>
          </p:cNvSpPr>
          <p:nvPr>
            <p:ph sz="half" idx="1"/>
          </p:nvPr>
        </p:nvSpPr>
        <p:spPr>
          <a:xfrm>
            <a:off x="457200" y="2011680"/>
            <a:ext cx="11338560" cy="4591001"/>
          </a:xfrm>
          <a:solidFill>
            <a:schemeClr val="bg1">
              <a:alpha val="80000"/>
            </a:schemeClr>
          </a:solidFill>
          <a:ln>
            <a:solidFill>
              <a:schemeClr val="bg2"/>
            </a:solidFill>
          </a:ln>
        </p:spPr>
        <p:txBody>
          <a:bodyPr/>
          <a:lstStyle/>
          <a:p>
            <a:r>
              <a:rPr lang="en-US" sz="2200" b="1" i="1" dirty="0"/>
              <a:t>Creation of Calculated Fields:</a:t>
            </a:r>
            <a:r>
              <a:rPr lang="en-US" sz="2200" dirty="0"/>
              <a:t> Calculated fields were created to compare behavior from subscriber to subscriber:</a:t>
            </a:r>
          </a:p>
          <a:p>
            <a:pPr lvl="1"/>
            <a:r>
              <a:rPr lang="en-US" sz="1800" dirty="0"/>
              <a:t>Subscriber AOV</a:t>
            </a:r>
          </a:p>
          <a:p>
            <a:pPr lvl="1"/>
            <a:r>
              <a:rPr lang="en-US" sz="1800" dirty="0"/>
              <a:t>Subscriber UPT</a:t>
            </a:r>
          </a:p>
          <a:p>
            <a:pPr lvl="1"/>
            <a:r>
              <a:rPr lang="en-US" sz="1800" dirty="0"/>
              <a:t>% of items purchased by Product Category, Size Category, Product Department and Product Brand</a:t>
            </a:r>
          </a:p>
          <a:p>
            <a:pPr lvl="1"/>
            <a:r>
              <a:rPr lang="en-US" sz="1800" dirty="0"/>
              <a:t>% of orders purchased using a Promo Code (either shipping or product)</a:t>
            </a:r>
          </a:p>
          <a:p>
            <a:r>
              <a:rPr lang="en-US" sz="2200" b="1" i="1" dirty="0"/>
              <a:t>Removed Non Purchasers:</a:t>
            </a:r>
            <a:r>
              <a:rPr lang="en-US" sz="2200" dirty="0"/>
              <a:t> Since the project is focused on customer segments, removed non customers</a:t>
            </a:r>
            <a:endParaRPr lang="en-US" sz="2200" b="1" i="1" dirty="0"/>
          </a:p>
          <a:p>
            <a:r>
              <a:rPr lang="en-US" sz="2200" b="1" i="1" dirty="0"/>
              <a:t>Removed Outliers:</a:t>
            </a:r>
            <a:r>
              <a:rPr lang="en-US" sz="2200" dirty="0"/>
              <a:t> Based on LTV, removed outliers that were outside of the 95% (two standard deviations from the mean)</a:t>
            </a:r>
          </a:p>
          <a:p>
            <a:r>
              <a:rPr lang="en-US" sz="2200" b="1" i="1" dirty="0"/>
              <a:t>Creation of Regional Columns:</a:t>
            </a:r>
            <a:r>
              <a:rPr lang="en-US" sz="2200" dirty="0"/>
              <a:t> State data was consolidated into regional columns</a:t>
            </a:r>
          </a:p>
          <a:p>
            <a:pPr marL="0" indent="0">
              <a:buNone/>
            </a:pPr>
            <a:endParaRPr lang="en-US" sz="2200" b="1" i="1" dirty="0"/>
          </a:p>
          <a:p>
            <a:pPr>
              <a:buFontTx/>
              <a:buChar char="*"/>
            </a:pPr>
            <a:r>
              <a:rPr lang="en-US" sz="1600" i="1" dirty="0">
                <a:solidFill>
                  <a:schemeClr val="tx2"/>
                </a:solidFill>
              </a:rPr>
              <a:t>More detailed explanations of each data wrangling step can be found in the project Code and Report document.</a:t>
            </a:r>
          </a:p>
        </p:txBody>
      </p:sp>
    </p:spTree>
    <p:extLst>
      <p:ext uri="{BB962C8B-B14F-4D97-AF65-F5344CB8AC3E}">
        <p14:creationId xmlns:p14="http://schemas.microsoft.com/office/powerpoint/2010/main" val="143617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CC738E6-3BB5-4244-B123-016F2B1D9FB5}"/>
              </a:ext>
            </a:extLst>
          </p:cNvPr>
          <p:cNvSpPr>
            <a:spLocks noGrp="1"/>
          </p:cNvSpPr>
          <p:nvPr>
            <p:ph sz="half" idx="1"/>
          </p:nvPr>
        </p:nvSpPr>
        <p:spPr>
          <a:xfrm>
            <a:off x="838200" y="2359152"/>
            <a:ext cx="7260771" cy="4011832"/>
          </a:xfrm>
        </p:spPr>
        <p:txBody>
          <a:bodyPr/>
          <a:lstStyle/>
          <a:p>
            <a:r>
              <a:rPr lang="en-US" sz="3200" dirty="0"/>
              <a:t>Identify the benchmark for prediction (the percentage of days that the client currently achieves goal without)</a:t>
            </a:r>
          </a:p>
          <a:p>
            <a:r>
              <a:rPr lang="en-US" sz="3200" dirty="0"/>
              <a:t>Analyzed data to identify trends</a:t>
            </a:r>
          </a:p>
          <a:p>
            <a:r>
              <a:rPr lang="en-US" sz="3200" dirty="0"/>
              <a:t>Identified and subsequently removed outliers</a:t>
            </a:r>
          </a:p>
          <a:p>
            <a:r>
              <a:rPr lang="en-US" sz="3200" dirty="0"/>
              <a:t>Explored the impact of marketing events on revenue</a:t>
            </a:r>
          </a:p>
          <a:p>
            <a:endParaRPr lang="en-US" sz="3200"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8</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Overview</a:t>
            </a:r>
          </a:p>
        </p:txBody>
      </p:sp>
      <p:pic>
        <p:nvPicPr>
          <p:cNvPr id="11268" name="Picture 4" descr="Image result for magnifying glass and data">
            <a:extLst>
              <a:ext uri="{FF2B5EF4-FFF2-40B4-BE49-F238E27FC236}">
                <a16:creationId xmlns:a16="http://schemas.microsoft.com/office/drawing/2014/main" id="{714E1751-B57F-413A-B156-7C075477FE3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2768" t="17222" r="8" b="43436"/>
          <a:stretch/>
        </p:blipFill>
        <p:spPr bwMode="auto">
          <a:xfrm>
            <a:off x="0" y="1690688"/>
            <a:ext cx="12192000" cy="516731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B0E7FD4-0BB8-40B0-95E4-7CC107943B12}"/>
              </a:ext>
            </a:extLst>
          </p:cNvPr>
          <p:cNvSpPr txBox="1">
            <a:spLocks/>
          </p:cNvSpPr>
          <p:nvPr/>
        </p:nvSpPr>
        <p:spPr>
          <a:xfrm>
            <a:off x="457200" y="2011680"/>
            <a:ext cx="11338560" cy="4591001"/>
          </a:xfrm>
          <a:prstGeom prst="rect">
            <a:avLst/>
          </a:prstGeom>
          <a:solidFill>
            <a:schemeClr val="bg1">
              <a:alpha val="80000"/>
            </a:schemeClr>
          </a:solidFill>
          <a:ln>
            <a:solidFill>
              <a:schemeClr val="bg2"/>
            </a:solid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lumMod val="50000"/>
                  </a:schemeClr>
                </a:solidFill>
                <a:latin typeface="Avenir Next" charset="0"/>
                <a:ea typeface="Avenir Next" charset="0"/>
                <a:cs typeface="Avenir Next"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50000"/>
                  </a:schemeClr>
                </a:solidFill>
                <a:latin typeface="Avenir Next" charset="0"/>
                <a:ea typeface="Avenir Next" charset="0"/>
                <a:cs typeface="Avenir Next"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50000"/>
                  </a:schemeClr>
                </a:solidFill>
                <a:latin typeface="Avenir Next" charset="0"/>
                <a:ea typeface="Avenir Next" charset="0"/>
                <a:cs typeface="Avenir Next"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i="1" dirty="0">
                <a:solidFill>
                  <a:schemeClr val="tx2"/>
                </a:solidFill>
              </a:rPr>
              <a:t>Classified purchasers/non purchasers:</a:t>
            </a:r>
            <a:r>
              <a:rPr lang="en-US" sz="2200" dirty="0">
                <a:solidFill>
                  <a:schemeClr val="tx2"/>
                </a:solidFill>
              </a:rPr>
              <a:t> Subsequently removed non purchasers from dataset</a:t>
            </a:r>
          </a:p>
          <a:p>
            <a:r>
              <a:rPr lang="en-US" sz="2200" b="1" i="1" dirty="0">
                <a:solidFill>
                  <a:schemeClr val="tx2"/>
                </a:solidFill>
              </a:rPr>
              <a:t>Identified Outliers: </a:t>
            </a:r>
            <a:r>
              <a:rPr lang="en-US" sz="2200" dirty="0">
                <a:solidFill>
                  <a:schemeClr val="tx2"/>
                </a:solidFill>
              </a:rPr>
              <a:t>Utilized lifetime value (LTV) to determine if any outliers existed in the dataset</a:t>
            </a:r>
          </a:p>
          <a:p>
            <a:r>
              <a:rPr lang="en-US" sz="2200" b="1" i="1" dirty="0">
                <a:solidFill>
                  <a:schemeClr val="tx2"/>
                </a:solidFill>
              </a:rPr>
              <a:t>Removed Outliers: </a:t>
            </a:r>
            <a:r>
              <a:rPr lang="en-US" sz="2200" dirty="0">
                <a:solidFill>
                  <a:schemeClr val="tx2"/>
                </a:solidFill>
              </a:rPr>
              <a:t>Removed subscribers with LTV greater than two standard deviations from the mean</a:t>
            </a:r>
            <a:endParaRPr lang="en-US" sz="2200" b="1" i="1" dirty="0">
              <a:solidFill>
                <a:schemeClr val="tx2"/>
              </a:solidFill>
            </a:endParaRPr>
          </a:p>
          <a:p>
            <a:r>
              <a:rPr lang="en-US" sz="2200" b="1" i="1" dirty="0">
                <a:solidFill>
                  <a:schemeClr val="tx2"/>
                </a:solidFill>
              </a:rPr>
              <a:t>Analyzed KPIs:</a:t>
            </a:r>
          </a:p>
          <a:p>
            <a:pPr lvl="1"/>
            <a:r>
              <a:rPr lang="en-US" sz="1800" dirty="0">
                <a:solidFill>
                  <a:schemeClr val="tx2"/>
                </a:solidFill>
              </a:rPr>
              <a:t>LTV</a:t>
            </a:r>
          </a:p>
          <a:p>
            <a:pPr lvl="1"/>
            <a:r>
              <a:rPr lang="en-US" sz="1800" dirty="0" err="1">
                <a:solidFill>
                  <a:schemeClr val="tx2"/>
                </a:solidFill>
              </a:rPr>
              <a:t>Recency</a:t>
            </a:r>
            <a:endParaRPr lang="en-US" sz="1800" dirty="0">
              <a:solidFill>
                <a:schemeClr val="tx2"/>
              </a:solidFill>
            </a:endParaRPr>
          </a:p>
          <a:p>
            <a:pPr lvl="1"/>
            <a:r>
              <a:rPr lang="en-US" sz="1800" dirty="0">
                <a:solidFill>
                  <a:schemeClr val="tx2"/>
                </a:solidFill>
              </a:rPr>
              <a:t>Frequency</a:t>
            </a:r>
          </a:p>
          <a:p>
            <a:pPr lvl="1"/>
            <a:r>
              <a:rPr lang="en-US" sz="1800" dirty="0">
                <a:solidFill>
                  <a:schemeClr val="tx2"/>
                </a:solidFill>
              </a:rPr>
              <a:t>AOV</a:t>
            </a:r>
          </a:p>
          <a:p>
            <a:pPr lvl="1"/>
            <a:r>
              <a:rPr lang="en-US" sz="1800" dirty="0">
                <a:solidFill>
                  <a:schemeClr val="tx2"/>
                </a:solidFill>
              </a:rPr>
              <a:t>UPT</a:t>
            </a:r>
          </a:p>
          <a:p>
            <a:pPr lvl="1"/>
            <a:endParaRPr lang="en-US" sz="1800" dirty="0">
              <a:solidFill>
                <a:schemeClr val="tx2"/>
              </a:solidFill>
            </a:endParaRPr>
          </a:p>
          <a:p>
            <a:endParaRPr lang="en-US" sz="1600" b="1" i="1" dirty="0">
              <a:solidFill>
                <a:schemeClr val="tx2"/>
              </a:solidFill>
            </a:endParaRPr>
          </a:p>
        </p:txBody>
      </p:sp>
    </p:spTree>
    <p:extLst>
      <p:ext uri="{BB962C8B-B14F-4D97-AF65-F5344CB8AC3E}">
        <p14:creationId xmlns:p14="http://schemas.microsoft.com/office/powerpoint/2010/main" val="111489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986DEB-00BC-444A-B2BE-1E1C7B89E668}"/>
              </a:ext>
            </a:extLst>
          </p:cNvPr>
          <p:cNvSpPr/>
          <p:nvPr/>
        </p:nvSpPr>
        <p:spPr>
          <a:xfrm>
            <a:off x="-2630" y="0"/>
            <a:ext cx="12192000" cy="1734206"/>
          </a:xfrm>
          <a:prstGeom prst="rect">
            <a:avLst/>
          </a:prstGeom>
          <a:solidFill>
            <a:srgbClr val="C60190"/>
          </a:solidFill>
          <a:ln>
            <a:solidFill>
              <a:srgbClr val="C60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CC738E6-3BB5-4244-B123-016F2B1D9FB5}"/>
              </a:ext>
            </a:extLst>
          </p:cNvPr>
          <p:cNvSpPr>
            <a:spLocks noGrp="1"/>
          </p:cNvSpPr>
          <p:nvPr>
            <p:ph sz="half" idx="1"/>
          </p:nvPr>
        </p:nvSpPr>
        <p:spPr>
          <a:xfrm>
            <a:off x="838200" y="2359152"/>
            <a:ext cx="7260771" cy="4011832"/>
          </a:xfrm>
        </p:spPr>
        <p:txBody>
          <a:bodyPr/>
          <a:lstStyle/>
          <a:p>
            <a:r>
              <a:rPr lang="en-US" sz="3200" dirty="0"/>
              <a:t>Identify the benchmark for prediction (the percentage of days that the client currently achieves goal without)</a:t>
            </a:r>
          </a:p>
          <a:p>
            <a:r>
              <a:rPr lang="en-US" sz="3200" dirty="0"/>
              <a:t>Analyzed data to identify trends</a:t>
            </a:r>
          </a:p>
          <a:p>
            <a:r>
              <a:rPr lang="en-US" sz="3200" dirty="0"/>
              <a:t>Identified and subsequently removed outliers</a:t>
            </a:r>
          </a:p>
          <a:p>
            <a:r>
              <a:rPr lang="en-US" sz="3200" dirty="0"/>
              <a:t>Explored the impact of marketing events on revenue</a:t>
            </a:r>
          </a:p>
          <a:p>
            <a:endParaRPr lang="en-US" sz="3200" dirty="0"/>
          </a:p>
        </p:txBody>
      </p:sp>
      <p:sp>
        <p:nvSpPr>
          <p:cNvPr id="5" name="Slide Number Placeholder 4">
            <a:extLst>
              <a:ext uri="{FF2B5EF4-FFF2-40B4-BE49-F238E27FC236}">
                <a16:creationId xmlns:a16="http://schemas.microsoft.com/office/drawing/2014/main" id="{C64F6368-120F-48B4-A5DC-BA59A4AA150B}"/>
              </a:ext>
            </a:extLst>
          </p:cNvPr>
          <p:cNvSpPr>
            <a:spLocks noGrp="1"/>
          </p:cNvSpPr>
          <p:nvPr>
            <p:ph type="sldNum" sz="quarter" idx="12"/>
          </p:nvPr>
        </p:nvSpPr>
        <p:spPr/>
        <p:txBody>
          <a:bodyPr/>
          <a:lstStyle/>
          <a:p>
            <a:fld id="{CE24C9C7-FE37-BC41-B75F-83D5936C69AF}" type="slidenum">
              <a:rPr lang="en-US" smtClean="0"/>
              <a:pPr/>
              <a:t>9</a:t>
            </a:fld>
            <a:endParaRPr lang="en-US" dirty="0"/>
          </a:p>
        </p:txBody>
      </p:sp>
      <p:sp>
        <p:nvSpPr>
          <p:cNvPr id="10" name="Title 18">
            <a:extLst>
              <a:ext uri="{FF2B5EF4-FFF2-40B4-BE49-F238E27FC236}">
                <a16:creationId xmlns:a16="http://schemas.microsoft.com/office/drawing/2014/main" id="{4B31CB31-AEBF-455B-826D-15D497B41554}"/>
              </a:ext>
            </a:extLst>
          </p:cNvPr>
          <p:cNvSpPr txBox="1">
            <a:spLocks/>
          </p:cNvSpPr>
          <p:nvPr/>
        </p:nvSpPr>
        <p:spPr>
          <a:xfrm>
            <a:off x="0" y="-273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50000"/>
                  </a:schemeClr>
                </a:solidFill>
                <a:latin typeface="Avenir Next" charset="0"/>
                <a:ea typeface="Avenir Next" charset="0"/>
                <a:cs typeface="Avenir Next" charset="0"/>
              </a:defRPr>
            </a:lvl1pPr>
          </a:lstStyle>
          <a:p>
            <a:pPr algn="ctr"/>
            <a:r>
              <a:rPr lang="en-US" sz="5600" dirty="0">
                <a:solidFill>
                  <a:schemeClr val="bg1"/>
                </a:solidFill>
              </a:rPr>
              <a:t>EDA Overview</a:t>
            </a:r>
          </a:p>
        </p:txBody>
      </p:sp>
      <p:pic>
        <p:nvPicPr>
          <p:cNvPr id="11268" name="Picture 4" descr="Image result for magnifying glass and data">
            <a:extLst>
              <a:ext uri="{FF2B5EF4-FFF2-40B4-BE49-F238E27FC236}">
                <a16:creationId xmlns:a16="http://schemas.microsoft.com/office/drawing/2014/main" id="{714E1751-B57F-413A-B156-7C075477FE3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2768" t="17222" r="8" b="43436"/>
          <a:stretch/>
        </p:blipFill>
        <p:spPr bwMode="auto">
          <a:xfrm>
            <a:off x="0" y="1690688"/>
            <a:ext cx="12192000" cy="516731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B0E7FD4-0BB8-40B0-95E4-7CC107943B12}"/>
              </a:ext>
            </a:extLst>
          </p:cNvPr>
          <p:cNvSpPr txBox="1">
            <a:spLocks/>
          </p:cNvSpPr>
          <p:nvPr/>
        </p:nvSpPr>
        <p:spPr>
          <a:xfrm>
            <a:off x="457200" y="2011680"/>
            <a:ext cx="11338560" cy="4591001"/>
          </a:xfrm>
          <a:prstGeom prst="rect">
            <a:avLst/>
          </a:prstGeom>
          <a:solidFill>
            <a:schemeClr val="bg1">
              <a:alpha val="80000"/>
            </a:schemeClr>
          </a:solidFill>
          <a:ln>
            <a:solidFill>
              <a:schemeClr val="bg2"/>
            </a:solid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lumMod val="50000"/>
                  </a:schemeClr>
                </a:solidFill>
                <a:latin typeface="Avenir Next" charset="0"/>
                <a:ea typeface="Avenir Next" charset="0"/>
                <a:cs typeface="Avenir Next"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50000"/>
                  </a:schemeClr>
                </a:solidFill>
                <a:latin typeface="Avenir Next" charset="0"/>
                <a:ea typeface="Avenir Next" charset="0"/>
                <a:cs typeface="Avenir Next"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50000"/>
                  </a:schemeClr>
                </a:solidFill>
                <a:latin typeface="Avenir Next" charset="0"/>
                <a:ea typeface="Avenir Next" charset="0"/>
                <a:cs typeface="Avenir Next"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50000"/>
                  </a:schemeClr>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i="1" dirty="0">
                <a:solidFill>
                  <a:schemeClr val="tx2"/>
                </a:solidFill>
              </a:rPr>
              <a:t>Email Status: </a:t>
            </a:r>
            <a:r>
              <a:rPr lang="en-US" sz="2200" dirty="0">
                <a:solidFill>
                  <a:schemeClr val="tx2"/>
                </a:solidFill>
              </a:rPr>
              <a:t>1/0 binary column for active status (1) or not (0) in ESP</a:t>
            </a:r>
          </a:p>
          <a:p>
            <a:r>
              <a:rPr lang="en-US" sz="2200" b="1" i="1" dirty="0">
                <a:solidFill>
                  <a:schemeClr val="tx2"/>
                </a:solidFill>
              </a:rPr>
              <a:t>Email Engagement: </a:t>
            </a:r>
            <a:r>
              <a:rPr lang="en-US" sz="2200" dirty="0">
                <a:solidFill>
                  <a:schemeClr val="tx2"/>
                </a:solidFill>
              </a:rPr>
              <a:t>1/0 binary columns indicating if they’d opened or clicked at least one email in the last six months</a:t>
            </a:r>
          </a:p>
          <a:p>
            <a:r>
              <a:rPr lang="en-US" sz="2200" b="1" i="1" dirty="0">
                <a:solidFill>
                  <a:schemeClr val="tx2"/>
                </a:solidFill>
              </a:rPr>
              <a:t>Analyzed Specific Product Data:</a:t>
            </a:r>
          </a:p>
          <a:p>
            <a:pPr lvl="1"/>
            <a:r>
              <a:rPr lang="en-US" sz="1800" dirty="0">
                <a:solidFill>
                  <a:schemeClr val="tx2"/>
                </a:solidFill>
              </a:rPr>
              <a:t>Product Size Category Purchased From</a:t>
            </a:r>
          </a:p>
          <a:p>
            <a:pPr lvl="1"/>
            <a:r>
              <a:rPr lang="en-US" sz="1800" dirty="0">
                <a:solidFill>
                  <a:schemeClr val="tx2"/>
                </a:solidFill>
              </a:rPr>
              <a:t>Product Department</a:t>
            </a:r>
          </a:p>
          <a:p>
            <a:pPr lvl="1"/>
            <a:r>
              <a:rPr lang="en-US" sz="1800" dirty="0">
                <a:solidFill>
                  <a:schemeClr val="tx2"/>
                </a:solidFill>
              </a:rPr>
              <a:t>Product Category</a:t>
            </a:r>
          </a:p>
          <a:p>
            <a:pPr lvl="1"/>
            <a:r>
              <a:rPr lang="en-US" sz="1800" dirty="0">
                <a:solidFill>
                  <a:schemeClr val="tx2"/>
                </a:solidFill>
              </a:rPr>
              <a:t>Product Brand</a:t>
            </a:r>
          </a:p>
          <a:p>
            <a:r>
              <a:rPr lang="en-US" sz="2200" b="1" i="1" dirty="0">
                <a:solidFill>
                  <a:schemeClr val="tx2"/>
                </a:solidFill>
              </a:rPr>
              <a:t>Analyzed Order Location Data (by State of Purchase)</a:t>
            </a:r>
          </a:p>
          <a:p>
            <a:endParaRPr lang="en-US" sz="1800" dirty="0">
              <a:solidFill>
                <a:schemeClr val="tx2"/>
              </a:solidFill>
            </a:endParaRPr>
          </a:p>
          <a:p>
            <a:pPr lvl="1"/>
            <a:endParaRPr lang="en-US" sz="1800" dirty="0">
              <a:solidFill>
                <a:schemeClr val="tx2"/>
              </a:solidFill>
            </a:endParaRPr>
          </a:p>
          <a:p>
            <a:endParaRPr lang="en-US" sz="1600" b="1" i="1" dirty="0">
              <a:solidFill>
                <a:schemeClr val="tx2"/>
              </a:solidFill>
            </a:endParaRPr>
          </a:p>
        </p:txBody>
      </p:sp>
    </p:spTree>
    <p:extLst>
      <p:ext uri="{BB962C8B-B14F-4D97-AF65-F5344CB8AC3E}">
        <p14:creationId xmlns:p14="http://schemas.microsoft.com/office/powerpoint/2010/main" val="164266622"/>
      </p:ext>
    </p:extLst>
  </p:cSld>
  <p:clrMapOvr>
    <a:masterClrMapping/>
  </p:clrMapOvr>
</p:sld>
</file>

<file path=ppt/theme/theme1.xml><?xml version="1.0" encoding="utf-8"?>
<a:theme xmlns:a="http://schemas.openxmlformats.org/drawingml/2006/main" name="Office Theme">
  <a:themeElements>
    <a:clrScheme name="BMD color">
      <a:dk1>
        <a:srgbClr val="A4A5A4"/>
      </a:dk1>
      <a:lt1>
        <a:srgbClr val="FFFFFF"/>
      </a:lt1>
      <a:dk2>
        <a:srgbClr val="000000"/>
      </a:dk2>
      <a:lt2>
        <a:srgbClr val="E7E6E6"/>
      </a:lt2>
      <a:accent1>
        <a:srgbClr val="4371C3"/>
      </a:accent1>
      <a:accent2>
        <a:srgbClr val="D89531"/>
      </a:accent2>
      <a:accent3>
        <a:srgbClr val="C5018F"/>
      </a:accent3>
      <a:accent4>
        <a:srgbClr val="82DBE8"/>
      </a:accent4>
      <a:accent5>
        <a:srgbClr val="A7D32D"/>
      </a:accent5>
      <a:accent6>
        <a:srgbClr val="70AD47"/>
      </a:accent6>
      <a:hlink>
        <a:srgbClr val="0563C1"/>
      </a:hlink>
      <a:folHlink>
        <a:srgbClr val="0562C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MD color">
    <a:dk1>
      <a:srgbClr val="A4A5A4"/>
    </a:dk1>
    <a:lt1>
      <a:srgbClr val="FFFFFF"/>
    </a:lt1>
    <a:dk2>
      <a:srgbClr val="000000"/>
    </a:dk2>
    <a:lt2>
      <a:srgbClr val="E7E6E6"/>
    </a:lt2>
    <a:accent1>
      <a:srgbClr val="4371C3"/>
    </a:accent1>
    <a:accent2>
      <a:srgbClr val="D89531"/>
    </a:accent2>
    <a:accent3>
      <a:srgbClr val="C5018F"/>
    </a:accent3>
    <a:accent4>
      <a:srgbClr val="82DBE8"/>
    </a:accent4>
    <a:accent5>
      <a:srgbClr val="A7D32D"/>
    </a:accent5>
    <a:accent6>
      <a:srgbClr val="70AD47"/>
    </a:accent6>
    <a:hlink>
      <a:srgbClr val="0563C1"/>
    </a:hlink>
    <a:folHlink>
      <a:srgbClr val="0562C0"/>
    </a:folHlink>
  </a:clrScheme>
</a:themeOverride>
</file>

<file path=docProps/app.xml><?xml version="1.0" encoding="utf-8"?>
<Properties xmlns="http://schemas.openxmlformats.org/officeDocument/2006/extended-properties" xmlns:vt="http://schemas.openxmlformats.org/officeDocument/2006/docPropsVTypes">
  <Template/>
  <TotalTime>16571</TotalTime>
  <Words>3130</Words>
  <Application>Microsoft Office PowerPoint</Application>
  <PresentationFormat>Widescreen</PresentationFormat>
  <Paragraphs>740</Paragraphs>
  <Slides>39</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5" baseType="lpstr">
      <vt:lpstr>MS PGothic</vt:lpstr>
      <vt:lpstr>Arial</vt:lpstr>
      <vt:lpstr>Avenir Next</vt:lpstr>
      <vt:lpstr>Avenir Next Demi Bold</vt:lpstr>
      <vt:lpstr>Avenir Next Medium</vt:lpstr>
      <vt:lpstr>Calibri</vt:lpstr>
      <vt:lpstr>Calibri Light</vt:lpstr>
      <vt:lpstr>Gill Sans</vt:lpstr>
      <vt:lpstr>Helvetica</vt:lpstr>
      <vt:lpstr>Helvetica Light</vt:lpstr>
      <vt:lpstr>Lato</vt:lpstr>
      <vt:lpstr>Lato Light</vt:lpstr>
      <vt:lpstr>Lato Regular</vt:lpstr>
      <vt:lpstr>ヒラギノ角ゴ ProN W3</vt:lpstr>
      <vt:lpstr>Office Theme</vt:lpstr>
      <vt:lpstr>Chart</vt:lpstr>
      <vt:lpstr>Customer Segmentation Using Data Science   by:  Julianna Renaud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Able</dc:creator>
  <cp:lastModifiedBy>Julianna Renaud</cp:lastModifiedBy>
  <cp:revision>241</cp:revision>
  <dcterms:created xsi:type="dcterms:W3CDTF">2017-05-16T17:33:57Z</dcterms:created>
  <dcterms:modified xsi:type="dcterms:W3CDTF">2018-03-19T19:12:24Z</dcterms:modified>
</cp:coreProperties>
</file>